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20"/>
  </p:notesMasterIdLst>
  <p:sldIdLst>
    <p:sldId id="256" r:id="rId3"/>
    <p:sldId id="258" r:id="rId4"/>
    <p:sldId id="259" r:id="rId5"/>
    <p:sldId id="282" r:id="rId6"/>
    <p:sldId id="260" r:id="rId7"/>
    <p:sldId id="261" r:id="rId8"/>
    <p:sldId id="263" r:id="rId9"/>
    <p:sldId id="264" r:id="rId10"/>
    <p:sldId id="267" r:id="rId11"/>
    <p:sldId id="269" r:id="rId12"/>
    <p:sldId id="283" r:id="rId13"/>
    <p:sldId id="266" r:id="rId14"/>
    <p:sldId id="268" r:id="rId15"/>
    <p:sldId id="273" r:id="rId16"/>
    <p:sldId id="276" r:id="rId17"/>
    <p:sldId id="277" r:id="rId18"/>
    <p:sldId id="281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107" d="100"/>
          <a:sy n="107" d="100"/>
        </p:scale>
        <p:origin x="-754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5"/>
          <c:h val="0.915327207795624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2801</a:t>
                    </a:r>
                    <a:endParaRPr lang="en-US" b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ockwell Extra Bold" panose="02060903040505020403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2801</c:v>
                </c:pt>
                <c:pt idx="1">
                  <c:v>1982.6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808.6</c:v>
                </c:pt>
                <c:pt idx="1">
                  <c:v>653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11816.1</c:v>
                </c:pt>
                <c:pt idx="1">
                  <c:v>9358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9238144"/>
        <c:axId val="149239680"/>
        <c:axId val="149258240"/>
      </c:bar3DChart>
      <c:catAx>
        <c:axId val="149238144"/>
        <c:scaling>
          <c:orientation val="minMax"/>
        </c:scaling>
        <c:delete val="0"/>
        <c:axPos val="b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239680"/>
        <c:crosses val="autoZero"/>
        <c:auto val="1"/>
        <c:lblAlgn val="ctr"/>
        <c:lblOffset val="100"/>
        <c:noMultiLvlLbl val="0"/>
      </c:catAx>
      <c:valAx>
        <c:axId val="14923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238144"/>
        <c:crosses val="autoZero"/>
        <c:crossBetween val="between"/>
      </c:valAx>
      <c:serAx>
        <c:axId val="14925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239680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02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624337756391596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537826868864264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0102</c:v>
                </c:pt>
                <c:pt idx="1">
                  <c:v>0104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0405</c:v>
                </c:pt>
                <c:pt idx="6">
                  <c:v>0409</c:v>
                </c:pt>
                <c:pt idx="7">
                  <c:v>0501</c:v>
                </c:pt>
                <c:pt idx="8">
                  <c:v>0502</c:v>
                </c:pt>
                <c:pt idx="9">
                  <c:v>0503</c:v>
                </c:pt>
                <c:pt idx="10">
                  <c:v>1101</c:v>
                </c:pt>
                <c:pt idx="11">
                  <c:v>0801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0.77300000000000002</c:v>
                </c:pt>
                <c:pt idx="1">
                  <c:v>0.71599999999999997</c:v>
                </c:pt>
                <c:pt idx="2">
                  <c:v>0</c:v>
                </c:pt>
                <c:pt idx="3">
                  <c:v>0.72599999999999998</c:v>
                </c:pt>
                <c:pt idx="4">
                  <c:v>0.65800000000000003</c:v>
                </c:pt>
                <c:pt idx="5">
                  <c:v>1</c:v>
                </c:pt>
                <c:pt idx="6">
                  <c:v>0.79900000000000004</c:v>
                </c:pt>
                <c:pt idx="7">
                  <c:v>0</c:v>
                </c:pt>
                <c:pt idx="8">
                  <c:v>0.27700000000000002</c:v>
                </c:pt>
                <c:pt idx="9">
                  <c:v>0.73599999999999999</c:v>
                </c:pt>
                <c:pt idx="10">
                  <c:v>0.59799999999999998</c:v>
                </c:pt>
                <c:pt idx="1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7787"/>
          <c:y val="3.7553368328958892E-2"/>
          <c:w val="0.2112439243705649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731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6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265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900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9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62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Информация об исполнении бюджета </a:t>
            </a:r>
            <a:r>
              <a:rPr lang="ru-RU" b="1" i="1" dirty="0" err="1" smtClean="0">
                <a:solidFill>
                  <a:srgbClr val="002060"/>
                </a:solidFill>
              </a:rPr>
              <a:t>Пудовского</a:t>
            </a:r>
            <a:r>
              <a:rPr lang="ru-RU" b="1" i="1" dirty="0" smtClean="0">
                <a:solidFill>
                  <a:srgbClr val="002060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за </a:t>
            </a:r>
            <a:r>
              <a:rPr lang="ru-RU" b="1" i="1" dirty="0" smtClean="0">
                <a:solidFill>
                  <a:srgbClr val="002060"/>
                </a:solidFill>
              </a:rPr>
              <a:t>9 </a:t>
            </a:r>
            <a:r>
              <a:rPr lang="ru-RU" b="1" i="1" dirty="0" smtClean="0">
                <a:solidFill>
                  <a:srgbClr val="002060"/>
                </a:solidFill>
              </a:rPr>
              <a:t>месяцев 2024 г.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609363"/>
              </p:ext>
            </p:extLst>
          </p:nvPr>
        </p:nvGraphicFramePr>
        <p:xfrm>
          <a:off x="395536" y="908720"/>
          <a:ext cx="8280925" cy="556535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12568"/>
                <a:gridCol w="1224137"/>
                <a:gridCol w="1008115"/>
                <a:gridCol w="936105"/>
              </a:tblGrid>
              <a:tr h="796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60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640 600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224 100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74,9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172 </a:t>
                      </a:r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72,9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236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172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cs typeface="+mn-cs"/>
                        </a:rPr>
                        <a:t>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72,9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</a:t>
                      </a:r>
                      <a:r>
                        <a:rPr lang="ru-RU" sz="1400" b="1" baseline="0" dirty="0" smtClean="0"/>
                        <a:t> 939 300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2 831 500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4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168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642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- на капитальный ремонт и (или) ремонт автомобильных дорог общего пользования местного значения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1 379 900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379 900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758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-Прочие межбюджетные трансферты, передаваемые бюджетам сельских поселений  на реализацию инициативного проекта «Капитальный ремонт водонапорной башни (замена) по адресу: Томская область,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Кривошеинский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район, село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Белосток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 улица Школьная, 38»)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924 900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288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на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р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еализацию инициативного проекта "Капитальный ремонт водонапорной башни (замена) по адресу: Томская область,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Кривошеинский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район, село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Белосток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 улица Школьная, 38"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516 600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23863"/>
              </p:ext>
            </p:extLst>
          </p:nvPr>
        </p:nvGraphicFramePr>
        <p:xfrm>
          <a:off x="683568" y="980730"/>
          <a:ext cx="7632851" cy="44502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08512"/>
                <a:gridCol w="1008113"/>
                <a:gridCol w="936104"/>
                <a:gridCol w="1080122"/>
              </a:tblGrid>
              <a:tr h="7567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на подготовку объектов коммунального комплекса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Кривошеинского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района к прохождению отопительного сезона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2 198 000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на содержание имущества здания администрации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Пудовского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сельского поселения (замена окон)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 на реализацию инициативного проекта «Ограждение территории кладбища в д. Вознесенка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Кривошеинского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Томской области»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МБТ на реализацию муниципальной программы "Формирование комфортной городской среды на территории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Кривошеинского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района"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6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816 100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358 000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 (продолжение)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466112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249825"/>
              </p:ext>
            </p:extLst>
          </p:nvPr>
        </p:nvGraphicFramePr>
        <p:xfrm>
          <a:off x="827584" y="1340768"/>
          <a:ext cx="7632848" cy="453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330"/>
                <a:gridCol w="2842869"/>
                <a:gridCol w="1062822"/>
                <a:gridCol w="1351650"/>
                <a:gridCol w="1590177"/>
              </a:tblGrid>
              <a:tr h="8765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958 300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741</a:t>
                      </a:r>
                      <a:r>
                        <a:rPr lang="ru-RU" sz="1500" baseline="0" dirty="0" smtClean="0"/>
                        <a:t> 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77,3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 </a:t>
                      </a:r>
                      <a:r>
                        <a:rPr lang="ru-RU" sz="1500" dirty="0" smtClean="0"/>
                        <a:t>674</a:t>
                      </a:r>
                      <a:r>
                        <a:rPr lang="ru-RU" sz="1500" baseline="0" dirty="0" smtClean="0"/>
                        <a:t> 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r>
                        <a:rPr lang="ru-RU" sz="1500" baseline="0" dirty="0" smtClean="0"/>
                        <a:t> 345 600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71,6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 </a:t>
                      </a:r>
                      <a:r>
                        <a:rPr lang="ru-RU" sz="1500" dirty="0" smtClean="0"/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443 400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322</a:t>
                      </a:r>
                      <a:r>
                        <a:rPr lang="ru-RU" sz="1500" baseline="0" dirty="0" smtClean="0"/>
                        <a:t> 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72,6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40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236 200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155</a:t>
                      </a:r>
                      <a:r>
                        <a:rPr lang="ru-RU" sz="1500" baseline="0" dirty="0" smtClean="0"/>
                        <a:t> 500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65,8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7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effectLst/>
                          <a:latin typeface="Times New Roman"/>
                          <a:ea typeface="Times New Roman"/>
                        </a:rPr>
                        <a:t>Сельское хозяйство и рыболовство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285953"/>
              </p:ext>
            </p:extLst>
          </p:nvPr>
        </p:nvGraphicFramePr>
        <p:xfrm>
          <a:off x="395535" y="1484782"/>
          <a:ext cx="8136906" cy="457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09"/>
                <a:gridCol w="3005078"/>
                <a:gridCol w="1358993"/>
                <a:gridCol w="1387806"/>
                <a:gridCol w="1524420"/>
              </a:tblGrid>
              <a:tr h="840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1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2 696 900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</a:t>
                      </a:r>
                      <a:r>
                        <a:rPr lang="ru-RU" sz="1500" baseline="0" dirty="0" smtClean="0"/>
                        <a:t> 155 500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5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80 000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 </a:t>
                      </a:r>
                      <a:r>
                        <a:rPr lang="ru-RU" sz="1500" dirty="0" smtClean="0"/>
                        <a:t>864</a:t>
                      </a:r>
                      <a:r>
                        <a:rPr lang="ru-RU" sz="1500" baseline="0" dirty="0" smtClean="0"/>
                        <a:t> 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1 346</a:t>
                      </a:r>
                      <a:r>
                        <a:rPr lang="ru-RU" sz="1500" baseline="0" dirty="0" smtClean="0"/>
                        <a:t> 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1 028 500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757</a:t>
                      </a:r>
                      <a:r>
                        <a:rPr lang="ru-RU" sz="1500" baseline="0" dirty="0" smtClean="0"/>
                        <a:t> 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73,6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438 800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329</a:t>
                      </a:r>
                      <a:r>
                        <a:rPr lang="ru-RU" sz="1500" baseline="0" dirty="0" smtClean="0"/>
                        <a:t> 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270 700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161</a:t>
                      </a:r>
                      <a:r>
                        <a:rPr lang="ru-RU" sz="1500" baseline="0" dirty="0" smtClean="0"/>
                        <a:t> 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59,8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 </a:t>
                      </a:r>
                      <a:r>
                        <a:rPr lang="ru-RU" sz="1600" b="1" dirty="0" smtClean="0"/>
                        <a:t>714</a:t>
                      </a:r>
                      <a:r>
                        <a:rPr lang="ru-RU" sz="1600" b="1" baseline="0" dirty="0" smtClean="0"/>
                        <a:t> 700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r>
                        <a:rPr lang="ru-RU" sz="1600" b="1" baseline="0" dirty="0" smtClean="0"/>
                        <a:t> 317 600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59,3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763737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за 6 месяцев 2024 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2024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бухгалтер-финансист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М.В. Волкова                 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Пудовского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505164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10540,4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10540,4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15425,7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15714,7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покрыт за счет остатка средств на счете поселения, сложившегося на 01 января 2024 г. в размере 289,0 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11993,6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77,8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9317,6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59,3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57" y="465313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32" y="465313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928445"/>
              </p:ext>
            </p:extLst>
          </p:nvPr>
        </p:nvGraphicFramePr>
        <p:xfrm>
          <a:off x="899592" y="1124744"/>
          <a:ext cx="7372993" cy="3227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5306"/>
                <a:gridCol w="1400869"/>
                <a:gridCol w="1400869"/>
                <a:gridCol w="1105949"/>
              </a:tblGrid>
              <a:tr h="450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1 543</a:t>
                      </a:r>
                      <a:r>
                        <a:rPr lang="ru-RU" sz="1500" b="1" baseline="0" dirty="0" smtClean="0"/>
                        <a:t> </a:t>
                      </a:r>
                      <a:r>
                        <a:rPr lang="ru-RU" sz="1500" b="1" dirty="0" smtClean="0"/>
                        <a:t>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1 219 400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79,0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1 543 000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1 219 400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79,0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187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1028 000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307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-акцизы</a:t>
                      </a:r>
                      <a:endParaRPr lang="ru-RU" sz="14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1028 000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712 800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68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230 000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50 400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21,9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27 000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10 500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38,9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39 900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19,7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26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801 000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982 600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70,8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31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9593"/>
            <a:ext cx="20177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57" y="4639593"/>
            <a:ext cx="2084387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75" y="4639593"/>
            <a:ext cx="24622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57" y="4639269"/>
            <a:ext cx="17986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земельных участков (находящихся в собственности сельских поселений (за исключением земельных участков муниципальных бюджетных и автономных учреждений))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60" y="407218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9121" y="4077072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458713"/>
              </p:ext>
            </p:extLst>
          </p:nvPr>
        </p:nvGraphicFramePr>
        <p:xfrm>
          <a:off x="539552" y="908720"/>
          <a:ext cx="8208913" cy="40259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24536"/>
                <a:gridCol w="1152128"/>
                <a:gridCol w="1080121"/>
                <a:gridCol w="1152128"/>
              </a:tblGrid>
              <a:tr h="8445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60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сдачи в аренду имущества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110300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30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от использования имущества – плата за наем жилого фонда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26 000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36 200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38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3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Прочие неналоговые доходы (инициативные платежи физических и юридических лиц, зачисляемые для реализации инициативных проектов)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808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57606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57192"/>
            <a:ext cx="2084387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06" y="5157192"/>
            <a:ext cx="2241128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34" y="5157192"/>
            <a:ext cx="216376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201771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4908</TotalTime>
  <Words>834</Words>
  <Application>Microsoft Office PowerPoint</Application>
  <PresentationFormat>Экран (4:3)</PresentationFormat>
  <Paragraphs>270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Бумажная</vt:lpstr>
      <vt:lpstr>1_Бумажная</vt:lpstr>
      <vt:lpstr>БЮДЖЕТ ДЛЯ ГРАЖДАН</vt:lpstr>
      <vt:lpstr>Уважаемые  жители Пудовского сельского поселения!</vt:lpstr>
      <vt:lpstr>Основные показатели</vt:lpstr>
      <vt:lpstr>1. Доходы</vt:lpstr>
      <vt:lpstr> Налоговые доходы</vt:lpstr>
      <vt:lpstr> Поступление налоговых доходов</vt:lpstr>
      <vt:lpstr>Неналоговые доходы</vt:lpstr>
      <vt:lpstr>Поступление неналоговых доходов</vt:lpstr>
      <vt:lpstr> Безвозмездные поступления</vt:lpstr>
      <vt:lpstr>  Доходы от безвозмездных  поступлений</vt:lpstr>
      <vt:lpstr>  Доходы от безвозмездных  поступлений (продолжение)</vt:lpstr>
      <vt:lpstr>Анализ поступления доходов в бюджет поселения  за  9 месяцев 2024 год  </vt:lpstr>
      <vt:lpstr>2.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6 месяцев 2024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675</cp:revision>
  <cp:lastPrinted>2024-03-28T09:06:33Z</cp:lastPrinted>
  <dcterms:created xsi:type="dcterms:W3CDTF">2014-05-15T13:46:29Z</dcterms:created>
  <dcterms:modified xsi:type="dcterms:W3CDTF">2024-10-18T05:53:44Z</dcterms:modified>
</cp:coreProperties>
</file>