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0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83" r:id="rId13"/>
    <p:sldId id="266" r:id="rId14"/>
    <p:sldId id="268" r:id="rId15"/>
    <p:sldId id="273" r:id="rId16"/>
    <p:sldId id="276" r:id="rId17"/>
    <p:sldId id="277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2801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2801</c:v>
                </c:pt>
                <c:pt idx="1">
                  <c:v>1129.2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808.6</c:v>
                </c:pt>
                <c:pt idx="1">
                  <c:v>619.6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11717.4</c:v>
                </c:pt>
                <c:pt idx="1">
                  <c:v>5756.2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6876672"/>
        <c:axId val="166878208"/>
        <c:axId val="174300672"/>
      </c:bar3DChart>
      <c:catAx>
        <c:axId val="166876672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878208"/>
        <c:crosses val="autoZero"/>
        <c:auto val="1"/>
        <c:lblAlgn val="ctr"/>
        <c:lblOffset val="100"/>
        <c:noMultiLvlLbl val="0"/>
      </c:catAx>
      <c:valAx>
        <c:axId val="16687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876672"/>
        <c:crosses val="autoZero"/>
        <c:crossBetween val="between"/>
      </c:valAx>
      <c:serAx>
        <c:axId val="17430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87820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0102</c:v>
                </c:pt>
                <c:pt idx="1">
                  <c:v>0104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0405</c:v>
                </c:pt>
                <c:pt idx="6">
                  <c:v>0409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1101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0.53</c:v>
                </c:pt>
                <c:pt idx="1">
                  <c:v>0.45500000000000002</c:v>
                </c:pt>
                <c:pt idx="2">
                  <c:v>0</c:v>
                </c:pt>
                <c:pt idx="3">
                  <c:v>0.63400000000000001</c:v>
                </c:pt>
                <c:pt idx="4">
                  <c:v>0.438</c:v>
                </c:pt>
                <c:pt idx="5">
                  <c:v>1</c:v>
                </c:pt>
                <c:pt idx="6">
                  <c:v>0.183</c:v>
                </c:pt>
                <c:pt idx="7">
                  <c:v>0</c:v>
                </c:pt>
                <c:pt idx="8">
                  <c:v>0.16900000000000001</c:v>
                </c:pt>
                <c:pt idx="9">
                  <c:v>0.29499999999999998</c:v>
                </c:pt>
                <c:pt idx="10">
                  <c:v>0.43099999999999999</c:v>
                </c:pt>
                <c:pt idx="1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15.07.2024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Информация об исполнении бюджета </a:t>
            </a:r>
            <a:r>
              <a:rPr lang="ru-RU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b="1" i="1" dirty="0" smtClean="0">
                <a:solidFill>
                  <a:srgbClr val="002060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6 месяцев 2024 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48768"/>
              </p:ext>
            </p:extLst>
          </p:nvPr>
        </p:nvGraphicFramePr>
        <p:xfrm>
          <a:off x="395536" y="908720"/>
          <a:ext cx="8280925" cy="55653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12568"/>
                <a:gridCol w="1224137"/>
                <a:gridCol w="1008115"/>
                <a:gridCol w="936105"/>
              </a:tblGrid>
              <a:tr h="796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6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541 900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2 806 500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118 200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236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118200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</a:t>
                      </a:r>
                      <a:r>
                        <a:rPr lang="ru-RU" sz="1400" b="1" baseline="0" dirty="0" smtClean="0"/>
                        <a:t> 939 300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2 831 500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4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115 400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4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- на капитальный ремонт и (или) ремонт автомобильных дорог общего пользования местного значения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758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-Прочие межбюджетные трансферты, передаваемые бюджетам сельских поселений  на реализацию инициативного проекта «Капитальный ремонт водонапорной башни (замена) по адресу: Томская область,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район, село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Белосток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улица Школьная, 38»)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88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еализацию инициативного проекта "Капитальный ремонт водонапорной башни (замена) по адресу: Томская область,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район, село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Белосток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улица Школьная, 38"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94537"/>
              </p:ext>
            </p:extLst>
          </p:nvPr>
        </p:nvGraphicFramePr>
        <p:xfrm>
          <a:off x="683568" y="980730"/>
          <a:ext cx="7632851" cy="4450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/>
                <a:gridCol w="1008113"/>
                <a:gridCol w="936104"/>
                <a:gridCol w="1080122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подготовку объектов коммунального комплекса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района к прохождению отопительного сезона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2 198 000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содержание имущества здания администрации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Пудовского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сельского поселения (замена окон)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 на реализацию инициативного проекта «Ограждение территории кладбища в д. Вознесенка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 на реализацию муниципальной программы "Формирование комфортной городской среды на территории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717 400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756 200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 (продолжение)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923708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6 месяцев 2024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13871"/>
              </p:ext>
            </p:extLst>
          </p:nvPr>
        </p:nvGraphicFramePr>
        <p:xfrm>
          <a:off x="827584" y="1340768"/>
          <a:ext cx="7632848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30"/>
                <a:gridCol w="2842869"/>
                <a:gridCol w="1062822"/>
                <a:gridCol w="1351650"/>
                <a:gridCol w="1590177"/>
              </a:tblGrid>
              <a:tr h="876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958 300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508 200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4 932 100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2 244 900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30 000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334 700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212 200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63,4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236 200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103 500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Сельское хозяйство и рыболовство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80684"/>
              </p:ext>
            </p:extLst>
          </p:nvPr>
        </p:nvGraphicFramePr>
        <p:xfrm>
          <a:off x="395535" y="1484782"/>
          <a:ext cx="8136906" cy="457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9"/>
                <a:gridCol w="3005078"/>
                <a:gridCol w="1358993"/>
                <a:gridCol w="1387806"/>
                <a:gridCol w="15244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2 696 900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493 500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5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4 606 800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778 000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1 028 500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303 000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438 800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219 400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270 700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116 800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15 616 000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4 982 500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31,9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992110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6 месяцев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2024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2024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по состоянию на 01 июля 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15327,0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15616,0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2024 г. в размере 289,0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4982,5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31,9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243167"/>
              </p:ext>
            </p:extLst>
          </p:nvPr>
        </p:nvGraphicFramePr>
        <p:xfrm>
          <a:off x="899592" y="1124744"/>
          <a:ext cx="7372993" cy="3227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06"/>
                <a:gridCol w="1400869"/>
                <a:gridCol w="1400869"/>
                <a:gridCol w="1105949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1 543</a:t>
                      </a:r>
                      <a:r>
                        <a:rPr lang="ru-RU" sz="1500" b="1" baseline="0" dirty="0" smtClean="0"/>
                        <a:t>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643900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41,7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1 543 000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41,7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1028 000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479700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1028 000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479700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230 000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5600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2,4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6,7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801 000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1129200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40,3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80207"/>
              </p:ext>
            </p:extLst>
          </p:nvPr>
        </p:nvGraphicFramePr>
        <p:xfrm>
          <a:off x="539552" y="1021727"/>
          <a:ext cx="8208913" cy="40828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4536"/>
                <a:gridCol w="1152128"/>
                <a:gridCol w="1080121"/>
                <a:gridCol w="1152128"/>
              </a:tblGrid>
              <a:tr h="7133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6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110300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23700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95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неналоговые доходы (инициативные платежи физических и юридических лиц, зачисляемые для реализации инициативных проектов)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619600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4881</TotalTime>
  <Words>803</Words>
  <Application>Microsoft Office PowerPoint</Application>
  <PresentationFormat>Экран (4:3)</PresentationFormat>
  <Paragraphs>267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  Доходы от безвозмездных  поступлений</vt:lpstr>
      <vt:lpstr>  Доходы от безвозмездных  поступлений (продолжение)</vt:lpstr>
      <vt:lpstr>Анализ поступления доходов в бюджет поселения  за  6 месяцев 2024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6 месяцев 2024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671</cp:revision>
  <cp:lastPrinted>2024-03-28T09:06:33Z</cp:lastPrinted>
  <dcterms:created xsi:type="dcterms:W3CDTF">2014-05-15T13:46:29Z</dcterms:created>
  <dcterms:modified xsi:type="dcterms:W3CDTF">2024-07-15T03:27:01Z</dcterms:modified>
</cp:coreProperties>
</file>