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</p:sldMasterIdLst>
  <p:notesMasterIdLst>
    <p:notesMasterId r:id="rId21"/>
  </p:notesMasterIdLst>
  <p:sldIdLst>
    <p:sldId id="256" r:id="rId3"/>
    <p:sldId id="258" r:id="rId4"/>
    <p:sldId id="259" r:id="rId5"/>
    <p:sldId id="282" r:id="rId6"/>
    <p:sldId id="260" r:id="rId7"/>
    <p:sldId id="261" r:id="rId8"/>
    <p:sldId id="263" r:id="rId9"/>
    <p:sldId id="264" r:id="rId10"/>
    <p:sldId id="267" r:id="rId11"/>
    <p:sldId id="269" r:id="rId12"/>
    <p:sldId id="266" r:id="rId13"/>
    <p:sldId id="268" r:id="rId14"/>
    <p:sldId id="273" r:id="rId15"/>
    <p:sldId id="276" r:id="rId16"/>
    <p:sldId id="277" r:id="rId17"/>
    <p:sldId id="272" r:id="rId18"/>
    <p:sldId id="280" r:id="rId19"/>
    <p:sldId id="28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5" autoAdjust="0"/>
  </p:normalViewPr>
  <p:slideViewPr>
    <p:cSldViewPr>
      <p:cViewPr>
        <p:scale>
          <a:sx n="107" d="100"/>
          <a:sy n="107" d="100"/>
        </p:scale>
        <p:origin x="-754" y="8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5"/>
          <c:h val="0.915327207795624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2773,8</a:t>
                    </a:r>
                    <a:endParaRPr lang="en-US" b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Rockwell Extra Bold" panose="02060903040505020403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2773.8</c:v>
                </c:pt>
                <c:pt idx="1">
                  <c:v>2701.4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339.2</c:v>
                </c:pt>
                <c:pt idx="1">
                  <c:v>339.4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7343</c:v>
                </c:pt>
                <c:pt idx="1">
                  <c:v>7343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8780160"/>
        <c:axId val="128781696"/>
        <c:axId val="128795072"/>
      </c:bar3DChart>
      <c:catAx>
        <c:axId val="128780160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781696"/>
        <c:crosses val="autoZero"/>
        <c:auto val="1"/>
        <c:lblAlgn val="ctr"/>
        <c:lblOffset val="100"/>
        <c:noMultiLvlLbl val="0"/>
      </c:catAx>
      <c:valAx>
        <c:axId val="12878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780160"/>
        <c:crosses val="autoZero"/>
        <c:crossBetween val="between"/>
      </c:valAx>
      <c:serAx>
        <c:axId val="128795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781696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7102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96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264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0102</c:v>
                </c:pt>
                <c:pt idx="1">
                  <c:v>0103</c:v>
                </c:pt>
                <c:pt idx="2">
                  <c:v>0104</c:v>
                </c:pt>
                <c:pt idx="3">
                  <c:v>0113</c:v>
                </c:pt>
                <c:pt idx="4">
                  <c:v>0203</c:v>
                </c:pt>
                <c:pt idx="5">
                  <c:v>0409</c:v>
                </c:pt>
                <c:pt idx="6">
                  <c:v>0412</c:v>
                </c:pt>
                <c:pt idx="7">
                  <c:v>0502</c:v>
                </c:pt>
                <c:pt idx="8">
                  <c:v>0503</c:v>
                </c:pt>
                <c:pt idx="9">
                  <c:v>1101</c:v>
                </c:pt>
                <c:pt idx="10">
                  <c:v>0801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0.14199999999999999</c:v>
                </c:pt>
                <c:pt idx="1">
                  <c:v>1E-3</c:v>
                </c:pt>
                <c:pt idx="2">
                  <c:v>0.437</c:v>
                </c:pt>
                <c:pt idx="3">
                  <c:v>8.2000000000000003E-2</c:v>
                </c:pt>
                <c:pt idx="4">
                  <c:v>1.7999999999999999E-2</c:v>
                </c:pt>
                <c:pt idx="5">
                  <c:v>5.7000000000000002E-2</c:v>
                </c:pt>
                <c:pt idx="6">
                  <c:v>8.9999999999999993E-3</c:v>
                </c:pt>
                <c:pt idx="7">
                  <c:v>0.13800000000000001</c:v>
                </c:pt>
                <c:pt idx="8">
                  <c:v>3.2000000000000001E-2</c:v>
                </c:pt>
                <c:pt idx="9">
                  <c:v>4.2999999999999997E-2</c:v>
                </c:pt>
                <c:pt idx="10">
                  <c:v>4.1000000000000002E-2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787"/>
          <c:y val="3.7553368328958892E-2"/>
          <c:w val="0.21124392437056491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1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731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66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72659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590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1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2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25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69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21.05.2024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625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</a:t>
            </a:r>
            <a:r>
              <a:rPr lang="ru-RU" b="1" i="1" dirty="0" err="1" smtClean="0">
                <a:solidFill>
                  <a:srgbClr val="CC00CC"/>
                </a:solidFill>
              </a:rPr>
              <a:t>Пудовского</a:t>
            </a:r>
            <a:r>
              <a:rPr lang="ru-RU" b="1" i="1" dirty="0" smtClean="0">
                <a:solidFill>
                  <a:srgbClr val="CC00CC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</a:t>
            </a:r>
            <a:r>
              <a:rPr lang="ru-RU" b="1" i="1" dirty="0" smtClean="0">
                <a:solidFill>
                  <a:srgbClr val="CC00CC"/>
                </a:solidFill>
              </a:rPr>
              <a:t>2023 </a:t>
            </a:r>
            <a:r>
              <a:rPr lang="ru-RU" b="1" i="1" dirty="0" smtClean="0">
                <a:solidFill>
                  <a:srgbClr val="CC00CC"/>
                </a:solidFill>
              </a:rPr>
              <a:t>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632608"/>
              </p:ext>
            </p:extLst>
          </p:nvPr>
        </p:nvGraphicFramePr>
        <p:xfrm>
          <a:off x="428596" y="459908"/>
          <a:ext cx="8319869" cy="625099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071966"/>
                <a:gridCol w="1071570"/>
                <a:gridCol w="1000132"/>
                <a:gridCol w="1240096"/>
                <a:gridCol w="936105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651 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195</a:t>
                      </a:r>
                      <a:r>
                        <a:rPr lang="ru-RU" sz="1400" b="1" baseline="0" dirty="0" smtClean="0">
                          <a:latin typeface="+mn-lt"/>
                          <a:cs typeface="+mn-cs"/>
                        </a:rPr>
                        <a:t> 700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195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195</a:t>
                      </a:r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 700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</a:t>
                      </a:r>
                      <a:r>
                        <a:rPr lang="ru-RU" sz="1400" b="1" baseline="0" dirty="0" smtClean="0"/>
                        <a:t> 495 600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</a:t>
                      </a:r>
                      <a:r>
                        <a:rPr lang="ru-RU" sz="1400" b="1" baseline="0" dirty="0" smtClean="0"/>
                        <a:t> 495 600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>
                          <a:latin typeface="+mn-lt"/>
                          <a:cs typeface="+mn-cs"/>
                        </a:rPr>
                        <a:t>415 500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Межбюджетный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Times New Roman"/>
                        </a:rPr>
                        <a:t> трансферт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в рамках муниципальной программы "Развитие коммунальной и коммуникационной инфраструктуры в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</a:rPr>
                        <a:t>Кривошеинском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 районе на период с 2021 до 2025 года»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593</a:t>
                      </a:r>
                      <a:r>
                        <a:rPr lang="ru-RU" sz="1400" baseline="0" dirty="0" smtClean="0"/>
                        <a:t> 200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aseline="0" dirty="0" smtClean="0"/>
                        <a:t>593 200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прочие межбюджетные трансферты, передаваемые бюджетам сельских поселений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05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субсидия на подготовку проектов изменений в генеральные планы, правила землепользования и застройки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431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</a:rPr>
                        <a:t>- иные межбюджетные трансферты на поощрение муниципальных управленческих команд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047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343 000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343 000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68211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626952"/>
              </p:ext>
            </p:extLst>
          </p:nvPr>
        </p:nvGraphicFramePr>
        <p:xfrm>
          <a:off x="827584" y="1340768"/>
          <a:ext cx="7992888" cy="4464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3177190"/>
                <a:gridCol w="1008112"/>
                <a:gridCol w="1224136"/>
                <a:gridCol w="936104"/>
                <a:gridCol w="936104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1539200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1539200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effectLst/>
                          <a:latin typeface="Times New Roman CYR"/>
                          <a:ea typeface="Times New Roman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4757700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4726000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884400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884400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195700</a:t>
                      </a:r>
                      <a:endParaRPr lang="ru-RU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654221"/>
              </p:ext>
            </p:extLst>
          </p:nvPr>
        </p:nvGraphicFramePr>
        <p:xfrm>
          <a:off x="395535" y="1484782"/>
          <a:ext cx="8568953" cy="436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18"/>
                <a:gridCol w="2742875"/>
                <a:gridCol w="1240416"/>
                <a:gridCol w="1266715"/>
                <a:gridCol w="1391409"/>
                <a:gridCol w="1142020"/>
              </a:tblGrid>
              <a:tr h="8408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879000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625800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71,2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419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effectLst/>
                          <a:latin typeface="Times New Roman CYR"/>
                          <a:ea typeface="Times New Roman"/>
                        </a:rPr>
                        <a:t>Другие вопросы в области национальной экономики</a:t>
                      </a:r>
                      <a:endParaRPr lang="ru-RU" sz="15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1535200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1491700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97,2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371800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341000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91,7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438800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463600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463600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672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11166000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10806800</a:t>
                      </a:r>
                      <a:endParaRPr lang="ru-RU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96,8</a:t>
                      </a:r>
                      <a:endParaRPr lang="ru-RU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041896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за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2023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имелась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42688,93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связи, электроснабжение за декабрь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68580" lvl="0" indent="0">
              <a:buClr>
                <a:srgbClr val="4584D3"/>
              </a:buCl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сложилась кредиторская задолженность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15633,81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ГСМ, электроснабжение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декабрь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г.).</a:t>
            </a:r>
          </a:p>
          <a:p>
            <a:pPr marL="6858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Анализ кредиторской задолженности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2023 </a:t>
            </a: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год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400" dirty="0" smtClean="0"/>
              <a:t>           </a:t>
            </a:r>
            <a:r>
              <a:rPr lang="ru-RU" sz="4800" dirty="0" smtClean="0"/>
              <a:t>Бюджет муниципального образования </a:t>
            </a:r>
            <a:r>
              <a:rPr lang="ru-RU" sz="4800" dirty="0" err="1" smtClean="0"/>
              <a:t>Пудовского</a:t>
            </a:r>
            <a:r>
              <a:rPr lang="ru-RU" sz="4800" dirty="0" smtClean="0"/>
              <a:t> сельского поселения исполнен в соответствии с требованиями и нормами действующего бюджетного законодательства.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           </a:t>
            </a:r>
            <a:r>
              <a:rPr lang="ru-RU" sz="4800" dirty="0" smtClean="0"/>
              <a:t>Поступление налоговых и неналоговых доходов за текущий год составило </a:t>
            </a:r>
            <a:r>
              <a:rPr lang="ru-RU" sz="4800" dirty="0" smtClean="0"/>
              <a:t>97,7</a:t>
            </a:r>
            <a:r>
              <a:rPr lang="ru-RU" sz="4800" dirty="0" smtClean="0"/>
              <a:t>% </a:t>
            </a:r>
            <a:r>
              <a:rPr lang="ru-RU" sz="4800" dirty="0" smtClean="0"/>
              <a:t>от плана. В структуре налоговых доходов бюджета поселения основную долю составили: налог на доходы физических лиц </a:t>
            </a:r>
            <a:r>
              <a:rPr lang="ru-RU" sz="4800" dirty="0" smtClean="0"/>
              <a:t>55,6% </a:t>
            </a:r>
            <a:r>
              <a:rPr lang="ru-RU" sz="4800" dirty="0" smtClean="0"/>
              <a:t>или </a:t>
            </a:r>
            <a:r>
              <a:rPr lang="ru-RU" sz="4800" dirty="0" smtClean="0"/>
              <a:t>1503,8</a:t>
            </a:r>
            <a:r>
              <a:rPr lang="ru-RU" sz="4800" dirty="0" smtClean="0"/>
              <a:t> </a:t>
            </a:r>
            <a:r>
              <a:rPr lang="ru-RU" sz="4800" dirty="0" smtClean="0"/>
              <a:t>тыс. рублей, налоги на товары (работы, услуги), реализуемые на территории РФ (доходы от уплаты акцизов на дизельное топливо, моторные масла, автомобильный бензин и на прямогонный бензин)составили </a:t>
            </a:r>
            <a:r>
              <a:rPr lang="ru-RU" sz="4800" dirty="0" smtClean="0"/>
              <a:t>35,8 % </a:t>
            </a:r>
            <a:r>
              <a:rPr lang="ru-RU" sz="4800" dirty="0" smtClean="0"/>
              <a:t>или </a:t>
            </a:r>
            <a:r>
              <a:rPr lang="ru-RU" sz="4800" dirty="0" smtClean="0"/>
              <a:t>966,4 </a:t>
            </a:r>
            <a:r>
              <a:rPr lang="ru-RU" sz="4800" dirty="0" smtClean="0"/>
              <a:t>тыс. рублей, налоги на имущество – </a:t>
            </a:r>
            <a:r>
              <a:rPr lang="ru-RU" sz="4800" dirty="0" smtClean="0"/>
              <a:t>8,6 </a:t>
            </a:r>
            <a:r>
              <a:rPr lang="ru-RU" sz="4800" dirty="0" smtClean="0"/>
              <a:t>% </a:t>
            </a:r>
            <a:r>
              <a:rPr lang="ru-RU" sz="4800" dirty="0" smtClean="0"/>
              <a:t>или </a:t>
            </a:r>
            <a:r>
              <a:rPr lang="ru-RU" sz="4800" dirty="0" smtClean="0"/>
              <a:t>231,2 </a:t>
            </a:r>
            <a:r>
              <a:rPr lang="ru-RU" sz="4800" dirty="0" smtClean="0"/>
              <a:t>тыс. руб. </a:t>
            </a:r>
            <a:r>
              <a:rPr lang="ru-RU" sz="4800" dirty="0"/>
              <a:t> </a:t>
            </a:r>
            <a:r>
              <a:rPr lang="ru-RU" sz="4800" dirty="0" smtClean="0"/>
              <a:t>В структуре неналоговых доходов бюджета поселения основную долю составили: доходы от сдачи в аренду имущества </a:t>
            </a:r>
            <a:r>
              <a:rPr lang="ru-RU" sz="4800" dirty="0" smtClean="0"/>
              <a:t>86,7 </a:t>
            </a:r>
            <a:r>
              <a:rPr lang="ru-RU" sz="4800" dirty="0" smtClean="0"/>
              <a:t>% </a:t>
            </a:r>
            <a:r>
              <a:rPr lang="ru-RU" sz="4800" dirty="0" smtClean="0"/>
              <a:t>или 294,2 тыс. руб</a:t>
            </a:r>
            <a:r>
              <a:rPr lang="ru-RU" sz="4800" dirty="0" smtClean="0"/>
              <a:t>.,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использования имущества, находящегося в собственности сельских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(плата за наем жилых помещений) 11,5% или 39,1 тыс. руб.</a:t>
            </a:r>
            <a:r>
              <a:rPr lang="ru-RU" sz="4800" dirty="0" smtClean="0"/>
              <a:t>, </a:t>
            </a:r>
            <a:r>
              <a:rPr lang="ru-RU" sz="4800" dirty="0" smtClean="0"/>
              <a:t>оставшаяся доля приходится на </a:t>
            </a:r>
            <a:r>
              <a:rPr lang="ru-RU" sz="4800" dirty="0" smtClean="0"/>
              <a:t>доходы</a:t>
            </a:r>
            <a:r>
              <a:rPr lang="ru-RU" sz="4800" dirty="0" smtClean="0"/>
              <a:t>, получаемые в виде арендной платы за земельные участки, находящиеся в собственности </a:t>
            </a:r>
            <a:r>
              <a:rPr lang="ru-RU" sz="4800" dirty="0" smtClean="0"/>
              <a:t>поселения – 1,8 % или 6,1 тыс. руб.  </a:t>
            </a:r>
            <a:endParaRPr lang="ru-RU" sz="4800" dirty="0" smtClean="0"/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Поступление иных межбюджетных трансфертов за </a:t>
            </a:r>
            <a:r>
              <a:rPr lang="ru-RU" sz="4800" dirty="0" smtClean="0"/>
              <a:t>2023 </a:t>
            </a:r>
            <a:r>
              <a:rPr lang="ru-RU" sz="4800" dirty="0" smtClean="0"/>
              <a:t>год составило </a:t>
            </a:r>
            <a:r>
              <a:rPr lang="ru-RU" sz="4800" dirty="0" smtClean="0"/>
              <a:t>100 </a:t>
            </a:r>
            <a:r>
              <a:rPr lang="ru-RU" sz="4800" dirty="0" smtClean="0"/>
              <a:t>% </a:t>
            </a:r>
            <a:r>
              <a:rPr lang="ru-RU" sz="4800" dirty="0" smtClean="0"/>
              <a:t>от плана или </a:t>
            </a:r>
            <a:r>
              <a:rPr lang="ru-RU" sz="4800" dirty="0" smtClean="0"/>
              <a:t>7343,0</a:t>
            </a:r>
            <a:r>
              <a:rPr lang="ru-RU" sz="4800" dirty="0" smtClean="0"/>
              <a:t> </a:t>
            </a:r>
            <a:r>
              <a:rPr lang="ru-RU" sz="4800" dirty="0" smtClean="0"/>
              <a:t>тыс.руб.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Расходы бюджета поселения за </a:t>
            </a:r>
            <a:r>
              <a:rPr lang="ru-RU" sz="4800" dirty="0" smtClean="0"/>
              <a:t>2023 </a:t>
            </a:r>
            <a:r>
              <a:rPr lang="ru-RU" sz="4800" dirty="0" smtClean="0"/>
              <a:t>год исполнены на 100% </a:t>
            </a:r>
            <a:r>
              <a:rPr lang="ru-RU" sz="4800" dirty="0" smtClean="0"/>
              <a:t>за исключение четырех разделов: «расходы на администрацию» – 99,3%, «дорожный фонд» – 71,2%, «коммунальное хозяйство» – 97,2%, «благоустройство» – 91,7%. Общий </a:t>
            </a:r>
            <a:r>
              <a:rPr lang="ru-RU" sz="4800" dirty="0" smtClean="0"/>
              <a:t>% исполнения  по </a:t>
            </a:r>
            <a:r>
              <a:rPr lang="ru-RU" sz="4800" dirty="0"/>
              <a:t>расходам </a:t>
            </a:r>
            <a:r>
              <a:rPr lang="ru-RU" sz="4800" dirty="0" smtClean="0"/>
              <a:t>составил </a:t>
            </a:r>
            <a:r>
              <a:rPr lang="ru-RU" sz="4800" dirty="0" smtClean="0"/>
              <a:t>96,8 </a:t>
            </a:r>
            <a:r>
              <a:rPr lang="ru-RU" sz="4800" dirty="0" smtClean="0"/>
              <a:t>% от плановых показателей. 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Дебиторская задолженность на конец </a:t>
            </a:r>
            <a:r>
              <a:rPr lang="ru-RU" sz="4800" dirty="0" smtClean="0"/>
              <a:t>2023 </a:t>
            </a:r>
            <a:r>
              <a:rPr lang="ru-RU" sz="4800" dirty="0" smtClean="0"/>
              <a:t>года отсутствует.</a:t>
            </a:r>
          </a:p>
          <a:p>
            <a:pPr marL="0" indent="3960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800" dirty="0" smtClean="0"/>
              <a:t>Общая кредиторская задолженность по состоянию на </a:t>
            </a:r>
            <a:r>
              <a:rPr lang="ru-RU" sz="4800" dirty="0" smtClean="0"/>
              <a:t>01.01.2024 </a:t>
            </a:r>
            <a:r>
              <a:rPr lang="ru-RU" sz="4800" dirty="0" smtClean="0"/>
              <a:t>года составила </a:t>
            </a:r>
            <a:r>
              <a:rPr lang="ru-RU" sz="4800" dirty="0" smtClean="0"/>
              <a:t>15,6</a:t>
            </a:r>
            <a:r>
              <a:rPr lang="ru-RU" sz="4800" dirty="0" smtClean="0"/>
              <a:t> </a:t>
            </a:r>
            <a:r>
              <a:rPr lang="ru-RU" sz="4800" dirty="0" smtClean="0"/>
              <a:t>тыс. рублей, просроченная кредиторская задолженность отсутствует.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бухгалтер-финансист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М.В. Волкова                                                 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Пудовского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96752"/>
            <a:ext cx="7776864" cy="5051648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.12.2022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8785,8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8785,8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6 раз: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.01.2023 № 24,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.06.2023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.06.2023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.09.2023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.11.2023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.12.2023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10456,0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11166,0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руб.. Дефицит бюджета покрыт за счет остатка средств на счете поселения, сложившегося на 01 января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в размере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710,0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 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36000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10383,8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99,3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10806,8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.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53136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57" y="465313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332" y="465313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868479"/>
              </p:ext>
            </p:extLst>
          </p:nvPr>
        </p:nvGraphicFramePr>
        <p:xfrm>
          <a:off x="611560" y="1124744"/>
          <a:ext cx="8064896" cy="33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6088"/>
                <a:gridCol w="1332461"/>
                <a:gridCol w="1332461"/>
                <a:gridCol w="1051943"/>
                <a:gridCol w="1051943"/>
              </a:tblGrid>
              <a:tr h="4508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 </a:t>
                      </a:r>
                      <a:r>
                        <a:rPr lang="ru-RU" sz="1500" b="1" dirty="0" smtClean="0"/>
                        <a:t>664</a:t>
                      </a:r>
                      <a:r>
                        <a:rPr lang="ru-RU" sz="1500" b="1" baseline="0" dirty="0" smtClean="0"/>
                        <a:t> 300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 </a:t>
                      </a:r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503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800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90,4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55,6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 </a:t>
                      </a:r>
                      <a:r>
                        <a:rPr lang="ru-RU" sz="1400" i="1" dirty="0" smtClean="0"/>
                        <a:t>664</a:t>
                      </a:r>
                      <a:r>
                        <a:rPr lang="ru-RU" sz="1400" i="1" baseline="0" dirty="0" smtClean="0"/>
                        <a:t> 300</a:t>
                      </a:r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90,4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55,6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7187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879 </a:t>
                      </a:r>
                      <a:r>
                        <a:rPr lang="ru-RU" sz="1500" b="1" dirty="0" smtClean="0"/>
                        <a:t>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35,8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6307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-акцизы</a:t>
                      </a:r>
                      <a:endParaRPr lang="ru-RU" sz="1400" i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879</a:t>
                      </a:r>
                      <a:r>
                        <a:rPr lang="ru-RU" sz="1400" i="1" baseline="0" dirty="0" smtClean="0"/>
                        <a:t> 000</a:t>
                      </a:r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8686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230 500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231</a:t>
                      </a:r>
                      <a:r>
                        <a:rPr lang="ru-RU" sz="1500" b="1" i="0" baseline="0" dirty="0" smtClean="0">
                          <a:latin typeface="+mn-lt"/>
                          <a:cs typeface="+mn-cs"/>
                        </a:rPr>
                        <a:t> 200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100,3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87572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31</a:t>
                      </a:r>
                      <a:r>
                        <a:rPr lang="ru-RU" sz="1400" i="1" baseline="0" dirty="0" smtClean="0"/>
                        <a:t> 700</a:t>
                      </a:r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31 900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100,6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62154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198 800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199</a:t>
                      </a:r>
                      <a:r>
                        <a:rPr lang="ru-RU" sz="1400" i="1" baseline="0" dirty="0" smtClean="0">
                          <a:latin typeface="+mn-lt"/>
                          <a:cs typeface="+mn-cs"/>
                        </a:rPr>
                        <a:t> 300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100,3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7,4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5262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773 800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2</a:t>
                      </a:r>
                      <a:r>
                        <a:rPr lang="ru-RU" sz="1500" b="1" baseline="0" dirty="0" smtClean="0">
                          <a:latin typeface="+mn-lt"/>
                          <a:cs typeface="+mn-cs"/>
                        </a:rPr>
                        <a:t> 701 400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97,4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696744" cy="5040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31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39593"/>
            <a:ext cx="20177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57" y="4639593"/>
            <a:ext cx="208438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75" y="4639593"/>
            <a:ext cx="2462213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57" y="4639269"/>
            <a:ext cx="17986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36000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продажи земельных участков (находящихся в собственности сельских поселений (за исключением земельных участков муниципальных бюджетных и автономных учреждений))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60" y="407218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39121" y="4077072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567869"/>
              </p:ext>
            </p:extLst>
          </p:nvPr>
        </p:nvGraphicFramePr>
        <p:xfrm>
          <a:off x="251519" y="1052736"/>
          <a:ext cx="8531715" cy="415681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464497"/>
                <a:gridCol w="936104"/>
                <a:gridCol w="970362"/>
                <a:gridCol w="1244586"/>
                <a:gridCol w="916166"/>
              </a:tblGrid>
              <a:tr h="77489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5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сдачи в аренду имущества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6988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от использования имущества, находящегося в собственности сельских поселений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343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99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24744" cy="57606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157192"/>
            <a:ext cx="2084387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06" y="5157192"/>
            <a:ext cx="2241128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34" y="5157192"/>
            <a:ext cx="2163763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157192"/>
            <a:ext cx="2088232" cy="151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Пудовского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4924</TotalTime>
  <Words>791</Words>
  <Application>Microsoft Office PowerPoint</Application>
  <PresentationFormat>Экран (4:3)</PresentationFormat>
  <Paragraphs>293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Бумажная</vt:lpstr>
      <vt:lpstr>1_Бумажная</vt:lpstr>
      <vt:lpstr>БЮДЖЕТ ДЛЯ ГРАЖДАН</vt:lpstr>
      <vt:lpstr>Уважаемые  жители Пудовского сельского поселения!</vt:lpstr>
      <vt:lpstr>Основные показатели</vt:lpstr>
      <vt:lpstr>1. Доходы</vt:lpstr>
      <vt:lpstr> Налоговые доходы</vt:lpstr>
      <vt:lpstr> Поступление налоговых доходов</vt:lpstr>
      <vt:lpstr>Неналоговые доходы</vt:lpstr>
      <vt:lpstr>Поступление неналоговых доходов</vt:lpstr>
      <vt:lpstr> Безвозмездные поступления</vt:lpstr>
      <vt:lpstr>Доходы от безвозмездных  поступлений</vt:lpstr>
      <vt:lpstr>Анализ поступления доходов в бюджет поселения  за  2023 год  </vt:lpstr>
      <vt:lpstr>2.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2023 год</vt:lpstr>
      <vt:lpstr>Анализ кредиторской задолженности за 2023 год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668</cp:revision>
  <cp:lastPrinted>2024-03-28T09:06:33Z</cp:lastPrinted>
  <dcterms:created xsi:type="dcterms:W3CDTF">2014-05-15T13:46:29Z</dcterms:created>
  <dcterms:modified xsi:type="dcterms:W3CDTF">2024-05-21T07:45:57Z</dcterms:modified>
</cp:coreProperties>
</file>