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20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83" r:id="rId13"/>
    <p:sldId id="266" r:id="rId14"/>
    <p:sldId id="268" r:id="rId15"/>
    <p:sldId id="273" r:id="rId16"/>
    <p:sldId id="276" r:id="rId17"/>
    <p:sldId id="277" r:id="rId18"/>
    <p:sldId id="28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754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2801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ckwell Extra Bold" panose="02060903040505020403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2801</c:v>
                </c:pt>
                <c:pt idx="1">
                  <c:v>501.3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808.5</c:v>
                </c:pt>
                <c:pt idx="1">
                  <c:v>494.5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10126.299999999999</c:v>
                </c:pt>
                <c:pt idx="1">
                  <c:v>1504.4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016384"/>
        <c:axId val="128017920"/>
        <c:axId val="128013184"/>
      </c:bar3DChart>
      <c:catAx>
        <c:axId val="128016384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017920"/>
        <c:crosses val="autoZero"/>
        <c:auto val="1"/>
        <c:lblAlgn val="ctr"/>
        <c:lblOffset val="100"/>
        <c:noMultiLvlLbl val="0"/>
      </c:catAx>
      <c:valAx>
        <c:axId val="12801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16384"/>
        <c:crosses val="autoZero"/>
        <c:crossBetween val="between"/>
      </c:valAx>
      <c:serAx>
        <c:axId val="12801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017920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0102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0405</c:v>
                </c:pt>
                <c:pt idx="5">
                  <c:v>0409</c:v>
                </c:pt>
                <c:pt idx="6">
                  <c:v>0501</c:v>
                </c:pt>
                <c:pt idx="7">
                  <c:v>0502</c:v>
                </c:pt>
                <c:pt idx="8">
                  <c:v>0503</c:v>
                </c:pt>
                <c:pt idx="9">
                  <c:v>1101</c:v>
                </c:pt>
                <c:pt idx="10">
                  <c:v>0801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0.22700000000000001</c:v>
                </c:pt>
                <c:pt idx="1">
                  <c:v>0.192</c:v>
                </c:pt>
                <c:pt idx="2">
                  <c:v>0.4</c:v>
                </c:pt>
                <c:pt idx="3">
                  <c:v>0.182</c:v>
                </c:pt>
                <c:pt idx="4">
                  <c:v>0</c:v>
                </c:pt>
                <c:pt idx="5">
                  <c:v>0.104</c:v>
                </c:pt>
                <c:pt idx="6">
                  <c:v>0</c:v>
                </c:pt>
                <c:pt idx="7">
                  <c:v>3.3000000000000002E-2</c:v>
                </c:pt>
                <c:pt idx="8">
                  <c:v>0.438</c:v>
                </c:pt>
                <c:pt idx="9">
                  <c:v>0.17499999999999999</c:v>
                </c:pt>
                <c:pt idx="1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31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6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0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2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Информация об исполнении бюджета </a:t>
            </a:r>
            <a:r>
              <a:rPr lang="ru-RU" b="1" i="1" dirty="0" err="1" smtClean="0">
                <a:solidFill>
                  <a:srgbClr val="002060"/>
                </a:solidFill>
              </a:rPr>
              <a:t>Пудовского</a:t>
            </a:r>
            <a:r>
              <a:rPr lang="ru-RU" b="1" i="1" dirty="0" smtClean="0">
                <a:solidFill>
                  <a:srgbClr val="002060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 1 квартал </a:t>
            </a:r>
            <a:r>
              <a:rPr lang="ru-RU" b="1" i="1" dirty="0" smtClean="0">
                <a:solidFill>
                  <a:srgbClr val="002060"/>
                </a:solidFill>
              </a:rPr>
              <a:t>2024 </a:t>
            </a:r>
            <a:r>
              <a:rPr lang="ru-RU" b="1" i="1" dirty="0" smtClean="0">
                <a:solidFill>
                  <a:srgbClr val="002060"/>
                </a:solidFill>
              </a:rPr>
              <a:t>г.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62118"/>
              </p:ext>
            </p:extLst>
          </p:nvPr>
        </p:nvGraphicFramePr>
        <p:xfrm>
          <a:off x="683568" y="980730"/>
          <a:ext cx="7632851" cy="54541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80520"/>
                <a:gridCol w="1080120"/>
                <a:gridCol w="1008112"/>
                <a:gridCol w="864099"/>
              </a:tblGrid>
              <a:tr h="756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442 000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25,5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54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22,9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236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54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</a:t>
                      </a:r>
                      <a:r>
                        <a:rPr lang="ru-RU" sz="1400" b="1" baseline="0" dirty="0" smtClean="0"/>
                        <a:t> 448 100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62800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62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- на капитальный ремонт и (или) ремонт автомобильных дорог общего пользования местного значения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 реализацию мероприятий по обеспечению доступа к воде питьевого качества населения сельских территорий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еализацию инициативного проекта "Капитальный ремонт водонапорной башни (замена) по адресу: Томская область,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Кривошеинский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район, село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Белосток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 улица Школьная, 38"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709850"/>
              </p:ext>
            </p:extLst>
          </p:nvPr>
        </p:nvGraphicFramePr>
        <p:xfrm>
          <a:off x="683568" y="980730"/>
          <a:ext cx="7632851" cy="25604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08512"/>
                <a:gridCol w="1008113"/>
                <a:gridCol w="936104"/>
                <a:gridCol w="1080122"/>
              </a:tblGrid>
              <a:tr h="756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 подготовку объектов коммунального комплекса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Кривошеинского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района к прохождению отопительного сезона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 содержание имущества здания администрации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Пудовского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сельского поселения (замена окон)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10 126 300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1 504 400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(продолжение)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52258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1 квартал 2023 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242332"/>
              </p:ext>
            </p:extLst>
          </p:nvPr>
        </p:nvGraphicFramePr>
        <p:xfrm>
          <a:off x="827584" y="1340768"/>
          <a:ext cx="7632848" cy="4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30"/>
                <a:gridCol w="2842869"/>
                <a:gridCol w="1062822"/>
                <a:gridCol w="1351650"/>
                <a:gridCol w="1590177"/>
              </a:tblGrid>
              <a:tr h="876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958300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217700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4957800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951800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210700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84300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236200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43000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18,2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</a:rPr>
                        <a:t>Сельское хозяйство и рыболовство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000852"/>
              </p:ext>
            </p:extLst>
          </p:nvPr>
        </p:nvGraphicFramePr>
        <p:xfrm>
          <a:off x="395535" y="1484782"/>
          <a:ext cx="8136906" cy="457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09"/>
                <a:gridCol w="3005078"/>
                <a:gridCol w="1358993"/>
                <a:gridCol w="1387806"/>
                <a:gridCol w="1524420"/>
              </a:tblGrid>
              <a:tr h="840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2719000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282300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5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3672700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122500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447600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196100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109700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270700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14024800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2054900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14,7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805027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1 квартал 2023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М.В. Волкова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5051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10540,4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10540,4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состоянию на 01 апреля 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13735,8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14024,8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 размере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289,0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2500,2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2054,9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14,7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7" y="465313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32" y="465313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817551"/>
              </p:ext>
            </p:extLst>
          </p:nvPr>
        </p:nvGraphicFramePr>
        <p:xfrm>
          <a:off x="899592" y="1124744"/>
          <a:ext cx="7372993" cy="3227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306"/>
                <a:gridCol w="1400869"/>
                <a:gridCol w="1400869"/>
                <a:gridCol w="1105949"/>
              </a:tblGrid>
              <a:tr h="45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</a:t>
                      </a:r>
                      <a:r>
                        <a:rPr lang="ru-RU" sz="1500" b="1" dirty="0" smtClean="0"/>
                        <a:t>543</a:t>
                      </a:r>
                      <a:r>
                        <a:rPr lang="ru-RU" sz="1500" b="1" baseline="0" dirty="0" smtClean="0"/>
                        <a:t> </a:t>
                      </a:r>
                      <a:r>
                        <a:rPr lang="ru-RU" sz="1500" b="1" dirty="0" smtClean="0"/>
                        <a:t>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230 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6</a:t>
                      </a:r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14,9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 </a:t>
                      </a:r>
                      <a:r>
                        <a:rPr lang="ru-RU" sz="1400" i="1" dirty="0" smtClean="0"/>
                        <a:t>543 </a:t>
                      </a:r>
                      <a:r>
                        <a:rPr lang="ru-RU" sz="1400" i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14,9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87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1028 </a:t>
                      </a:r>
                      <a:r>
                        <a:rPr lang="ru-RU" sz="1500" b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0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-акцизы</a:t>
                      </a:r>
                      <a:endParaRPr lang="ru-RU" sz="14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1028 </a:t>
                      </a:r>
                      <a:r>
                        <a:rPr lang="ru-RU" sz="1400" i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6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230 </a:t>
                      </a: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17 200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7,5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27 </a:t>
                      </a:r>
                      <a:r>
                        <a:rPr lang="ru-RU" sz="1400" i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16</a:t>
                      </a:r>
                      <a:r>
                        <a:rPr lang="ru-RU" sz="1400" i="1" baseline="0" dirty="0" smtClean="0">
                          <a:latin typeface="+mn-lt"/>
                          <a:cs typeface="+mn-cs"/>
                        </a:rPr>
                        <a:t> 800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8,3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6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801 000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501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300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17,9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593"/>
            <a:ext cx="20177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7" y="4639593"/>
            <a:ext cx="208438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5" y="4639593"/>
            <a:ext cx="2462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7" y="4639269"/>
            <a:ext cx="17986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0" y="407218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121" y="4077072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30340"/>
              </p:ext>
            </p:extLst>
          </p:nvPr>
        </p:nvGraphicFramePr>
        <p:xfrm>
          <a:off x="539552" y="1021727"/>
          <a:ext cx="8208913" cy="408280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24536"/>
                <a:gridCol w="1152128"/>
                <a:gridCol w="1080121"/>
                <a:gridCol w="1152128"/>
              </a:tblGrid>
              <a:tr h="7133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6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95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3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Прочие неналоговые доходы (инициативные платежи физических и юридических лиц, зачисляемые для реализации инициативных проектов)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494 500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208438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6" y="5157192"/>
            <a:ext cx="224112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157192"/>
            <a:ext cx="216376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1771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4816</TotalTime>
  <Words>701</Words>
  <Application>Microsoft Office PowerPoint</Application>
  <PresentationFormat>Экран (4:3)</PresentationFormat>
  <Paragraphs>258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Бумажная</vt:lpstr>
      <vt:lpstr>1_Бумажная</vt:lpstr>
      <vt:lpstr>БЮДЖЕТ ДЛЯ ГРАЖДАН</vt:lpstr>
      <vt:lpstr>Уважаемые  жители Пудовского сельского поселения!</vt:lpstr>
      <vt:lpstr>Основные показатели</vt:lpstr>
      <vt:lpstr>1. Доходы</vt:lpstr>
      <vt:lpstr> Налоговые доходы</vt:lpstr>
      <vt:lpstr> Поступление налоговых доходов</vt:lpstr>
      <vt:lpstr>Неналоговые доходы</vt:lpstr>
      <vt:lpstr>Поступление неналоговых доходов</vt:lpstr>
      <vt:lpstr> Безвозмездные поступления</vt:lpstr>
      <vt:lpstr>  Доходы от безвозмездных  поступлений</vt:lpstr>
      <vt:lpstr>  Доходы от безвозмездных  поступлений (продолжение)</vt:lpstr>
      <vt:lpstr>Анализ поступления доходов в бюджет поселения  за  1 квартал 2023 год  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1 квартал 2023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665</cp:revision>
  <cp:lastPrinted>2024-03-28T09:06:33Z</cp:lastPrinted>
  <dcterms:created xsi:type="dcterms:W3CDTF">2014-05-15T13:46:29Z</dcterms:created>
  <dcterms:modified xsi:type="dcterms:W3CDTF">2024-05-21T08:36:50Z</dcterms:modified>
</cp:coreProperties>
</file>