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  <p:sldMasterId id="2147483864" r:id="rId2"/>
  </p:sldMasterIdLst>
  <p:notesMasterIdLst>
    <p:notesMasterId r:id="rId21"/>
  </p:notesMasterIdLst>
  <p:sldIdLst>
    <p:sldId id="256" r:id="rId3"/>
    <p:sldId id="258" r:id="rId4"/>
    <p:sldId id="259" r:id="rId5"/>
    <p:sldId id="282" r:id="rId6"/>
    <p:sldId id="260" r:id="rId7"/>
    <p:sldId id="261" r:id="rId8"/>
    <p:sldId id="263" r:id="rId9"/>
    <p:sldId id="264" r:id="rId10"/>
    <p:sldId id="267" r:id="rId11"/>
    <p:sldId id="269" r:id="rId12"/>
    <p:sldId id="266" r:id="rId13"/>
    <p:sldId id="268" r:id="rId14"/>
    <p:sldId id="273" r:id="rId15"/>
    <p:sldId id="276" r:id="rId16"/>
    <p:sldId id="277" r:id="rId17"/>
    <p:sldId id="272" r:id="rId18"/>
    <p:sldId id="280" r:id="rId19"/>
    <p:sldId id="281" r:id="rId20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CC99FF"/>
    <a:srgbClr val="00FF00"/>
    <a:srgbClr val="FF00FF"/>
    <a:srgbClr val="3333FF"/>
    <a:srgbClr val="FF9900"/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595" autoAdjust="0"/>
  </p:normalViewPr>
  <p:slideViewPr>
    <p:cSldViewPr>
      <p:cViewPr>
        <p:scale>
          <a:sx n="107" d="100"/>
          <a:sy n="107" d="100"/>
        </p:scale>
        <p:origin x="-754" y="6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712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6" d="100"/>
          <a:sy n="76" d="100"/>
        </p:scale>
        <p:origin x="-2148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5846923717071264E-2"/>
          <c:y val="6.0143536683058607E-2"/>
          <c:w val="0.6203521737547365"/>
          <c:h val="0.91532720779562449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b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2386</a:t>
                    </a:r>
                    <a:endParaRPr lang="en-US" b="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Rockwell Extra Bold" panose="02060903040505020403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План, тыс. руб.</c:v>
                </c:pt>
                <c:pt idx="1">
                  <c:v>Факт, тыс. руб.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2386</c:v>
                </c:pt>
                <c:pt idx="1">
                  <c:v>3040.7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Лист1!$A$2:$A$3</c:f>
              <c:strCache>
                <c:ptCount val="2"/>
                <c:pt idx="0">
                  <c:v>План, тыс. руб.</c:v>
                </c:pt>
                <c:pt idx="1">
                  <c:v>Факт, тыс. руб.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380</c:v>
                </c:pt>
                <c:pt idx="1">
                  <c:v>381.9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План, тыс. руб.</c:v>
                </c:pt>
                <c:pt idx="1">
                  <c:v>Факт, тыс. руб.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9325.9</c:v>
                </c:pt>
                <c:pt idx="1">
                  <c:v>9219.4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93242112"/>
        <c:axId val="93244032"/>
        <c:axId val="168313728"/>
      </c:bar3DChart>
      <c:catAx>
        <c:axId val="93242112"/>
        <c:scaling>
          <c:orientation val="minMax"/>
        </c:scaling>
        <c:delete val="0"/>
        <c:axPos val="b"/>
        <c:majorTickMark val="in"/>
        <c:minorTickMark val="none"/>
        <c:tickLblPos val="high"/>
        <c:txPr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93244032"/>
        <c:crosses val="autoZero"/>
        <c:auto val="1"/>
        <c:lblAlgn val="ctr"/>
        <c:lblOffset val="100"/>
        <c:noMultiLvlLbl val="0"/>
      </c:catAx>
      <c:valAx>
        <c:axId val="932440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3242112"/>
        <c:crosses val="autoZero"/>
        <c:crossBetween val="between"/>
      </c:valAx>
      <c:serAx>
        <c:axId val="16831372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5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93244032"/>
        <c:crosses val="autoZero"/>
      </c:serAx>
    </c:plotArea>
    <c:legend>
      <c:legendPos val="r"/>
      <c:layout/>
      <c:overlay val="0"/>
      <c:txPr>
        <a:bodyPr/>
        <a:lstStyle/>
        <a:p>
          <a:pPr>
            <a:defRPr sz="15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Удельный вес, </a:t>
            </a:r>
            <a:r>
              <a:rPr lang="ru-RU" dirty="0"/>
              <a:t>%</a:t>
            </a:r>
          </a:p>
        </c:rich>
      </c:tx>
      <c:layout>
        <c:manualLayout>
          <c:xMode val="edge"/>
          <c:yMode val="edge"/>
          <c:x val="0.4473611111111111"/>
          <c:y val="8.3333333333333367E-3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Расходы, %</c:v>
                </c:pt>
              </c:strCache>
            </c:strRef>
          </c:tx>
          <c:dPt>
            <c:idx val="0"/>
            <c:bubble3D val="0"/>
            <c:spPr>
              <a:solidFill>
                <a:srgbClr val="FF00FF"/>
              </a:solidFill>
            </c:spPr>
          </c:dPt>
          <c:dPt>
            <c:idx val="1"/>
            <c:bubble3D val="0"/>
            <c:spPr>
              <a:solidFill>
                <a:srgbClr val="FFFF00"/>
              </a:solidFill>
            </c:spPr>
          </c:dPt>
          <c:dPt>
            <c:idx val="3"/>
            <c:bubble3D val="0"/>
            <c:explosion val="18"/>
            <c:spPr>
              <a:solidFill>
                <a:srgbClr val="FF9900"/>
              </a:solidFill>
            </c:spPr>
          </c:dPt>
          <c:dPt>
            <c:idx val="4"/>
            <c:bubble3D val="0"/>
            <c:spPr>
              <a:solidFill>
                <a:srgbClr val="00FF00"/>
              </a:solidFill>
            </c:spPr>
          </c:dPt>
          <c:dPt>
            <c:idx val="8"/>
            <c:bubble3D val="0"/>
            <c:explosion val="15"/>
            <c:spPr>
              <a:solidFill>
                <a:srgbClr val="6666FF"/>
              </a:solidFill>
              <a:ln>
                <a:solidFill>
                  <a:schemeClr val="tx2"/>
                </a:solidFill>
              </a:ln>
            </c:spPr>
          </c:dPt>
          <c:dPt>
            <c:idx val="9"/>
            <c:bubble3D val="0"/>
            <c:spPr>
              <a:solidFill>
                <a:srgbClr val="CC99FF"/>
              </a:solidFill>
            </c:spPr>
          </c:dPt>
          <c:dLbls>
            <c:dLbl>
              <c:idx val="0"/>
              <c:layout>
                <c:manualLayout>
                  <c:x val="8.8320392242637102E-2"/>
                  <c:y val="-2.06496062992125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1188696898998824E-2"/>
                  <c:y val="-6.79269466316710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605515456401284E-2"/>
                  <c:y val="7.90520559930009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0.11624337756391596"/>
                  <c:y val="7.1149168853893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9.4537826868864264E-2"/>
                  <c:y val="-2.19328521434820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5.0561509672402055E-2"/>
                  <c:y val="-8.0846456692913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0.10931776757072033"/>
                  <c:y val="-1.30234033245844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Лист1!$A$2:$A$12</c:f>
              <c:strCache>
                <c:ptCount val="11"/>
                <c:pt idx="0">
                  <c:v>0102</c:v>
                </c:pt>
                <c:pt idx="1">
                  <c:v>0104</c:v>
                </c:pt>
                <c:pt idx="2">
                  <c:v>0107</c:v>
                </c:pt>
                <c:pt idx="3">
                  <c:v>0113</c:v>
                </c:pt>
                <c:pt idx="4">
                  <c:v>0203</c:v>
                </c:pt>
                <c:pt idx="5">
                  <c:v>0405</c:v>
                </c:pt>
                <c:pt idx="6">
                  <c:v>0409</c:v>
                </c:pt>
                <c:pt idx="7">
                  <c:v>0502</c:v>
                </c:pt>
                <c:pt idx="8">
                  <c:v>0503</c:v>
                </c:pt>
                <c:pt idx="9">
                  <c:v>1101</c:v>
                </c:pt>
                <c:pt idx="10">
                  <c:v>0801</c:v>
                </c:pt>
              </c:strCache>
            </c:strRef>
          </c:cat>
          <c:val>
            <c:numRef>
              <c:f>Лист1!$B$2:$B$12</c:f>
              <c:numCache>
                <c:formatCode>0.0%</c:formatCode>
                <c:ptCount val="11"/>
                <c:pt idx="0">
                  <c:v>7.8E-2</c:v>
                </c:pt>
                <c:pt idx="1">
                  <c:v>0.33900000000000002</c:v>
                </c:pt>
                <c:pt idx="2">
                  <c:v>4.0000000000000001E-3</c:v>
                </c:pt>
                <c:pt idx="3">
                  <c:v>4.7E-2</c:v>
                </c:pt>
                <c:pt idx="4">
                  <c:v>1.2999999999999999E-2</c:v>
                </c:pt>
                <c:pt idx="5">
                  <c:v>3.0000000000000001E-3</c:v>
                </c:pt>
                <c:pt idx="6">
                  <c:v>0.20399999999999999</c:v>
                </c:pt>
                <c:pt idx="7">
                  <c:v>0.217</c:v>
                </c:pt>
                <c:pt idx="8">
                  <c:v>3.6999999999999998E-2</c:v>
                </c:pt>
                <c:pt idx="9">
                  <c:v>2.4E-2</c:v>
                </c:pt>
                <c:pt idx="10">
                  <c:v>3.4000000000000002E-2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7949681637017787"/>
          <c:y val="3.7553368328958892E-2"/>
          <c:w val="0.21124392437056491"/>
          <c:h val="0.93135170603674544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r">
              <a:defRPr sz="1200"/>
            </a:lvl1pPr>
          </a:lstStyle>
          <a:p>
            <a:fld id="{FB5ECFA2-31F0-449E-A1E9-4E7B23A6E629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92" tIns="45496" rIns="90992" bIns="4549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0992" tIns="45496" rIns="90992" bIns="45496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0992" tIns="45496" rIns="90992" bIns="4549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0992" tIns="45496" rIns="90992" bIns="45496" rtlCol="0" anchor="b"/>
          <a:lstStyle>
            <a:lvl1pPr algn="r">
              <a:defRPr sz="1200"/>
            </a:lvl1pPr>
          </a:lstStyle>
          <a:p>
            <a:fld id="{EBA43179-3E6A-49C0-822E-1358885E5C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684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43179-3E6A-49C0-822E-1358885E5CD6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266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28.03.2024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7510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28.03.2024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773150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28.03.2024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95665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28.03.2024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726598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28.03.2024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11048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28.03.2024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590054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28.03.2024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710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28.03.2024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410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28.03.2024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82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28.03.2024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3257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28.03.2024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698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28.03.2024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16250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8.jpeg"/><Relationship Id="rId2" Type="http://schemas.openxmlformats.org/officeDocument/2006/relationships/hyperlink" Target="http://www.google.ru/url?sa=i&amp;rct=j&amp;q=&amp;esrc=s&amp;source=images&amp;cd=&amp;cad=rja&amp;uact=8&amp;docid=H1HuRebhBcQTMM&amp;tbnid=I6BZUOWpo8I9mM:&amp;ved=0CAUQjRw&amp;url=http://zoo-farm.ru/page/10/&amp;ei=wwp1U4CmEq3Q4QTQ14D4DA&amp;bvm=bv.66917471,d.bGE&amp;psig=AFQjCNEpS9ZbQpF_XhFXI_Pp_q8cjDlAPQ&amp;ust=1400265755622362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hyperlink" Target="http://www.google.ru/url?sa=i&amp;rct=j&amp;q=&amp;esrc=s&amp;source=images&amp;cd=&amp;cad=rja&amp;uact=8&amp;docid=xa5Il0SqaDCgoM&amp;tbnid=SKp-DNgtVxy4lM:&amp;ved=0CAUQjRw&amp;url=http://go32.ru/news/incidents/4683-rybalka-na-desne-oboshlas-yunym-brakoneram-solidnym-shtrafom.html&amp;ei=gAt1U9DzIurm4QTBmIHoDw&amp;bvm=bv.66917471,d.bGE&amp;psig=AFQjCNE8W5krL_3d41w2ymWpvGY2be4NTw&amp;ust=1400265943935526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3.jpeg"/><Relationship Id="rId7" Type="http://schemas.openxmlformats.org/officeDocument/2006/relationships/image" Target="../media/image25.jpeg"/><Relationship Id="rId2" Type="http://schemas.openxmlformats.org/officeDocument/2006/relationships/hyperlink" Target="http://www.google.ru/url?sa=i&amp;rct=j&amp;q=&amp;esrc=s&amp;source=images&amp;cd=&amp;cad=rja&amp;uact=8&amp;docid=uvw1mKRFFyw9DM&amp;tbnid=HBaMo5yfEUAcaM:&amp;ved=0CAUQjRw&amp;url=http://vk.com/pages?oid=-20205030&amp;p=%D0%94%D0%BE%D1%82%D0%B0%D1%86%D0%B8%D1%8F_%D0%BC%D1%8D%D1%80%D0%B8%D0%B8_%D0%B3._%D0%9C%D0%BE%D1%81%D0%BA%D0%B2%D1%8B&amp;ei=ABl1U_ChDPT24QSG3oGwDg&amp;bvm=bv.66917471,d.bGE&amp;psig=AFQjCNHMzVo70hdx7twVgknRccXN_hEhnQ&amp;ust=140026932903563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ru/url?sa=i&amp;rct=j&amp;q=&amp;esrc=s&amp;source=images&amp;cd=&amp;cad=rja&amp;uact=8&amp;docid=GXwZSpx09o9rzM&amp;tbnid=1BQP4QGD8xoobM:&amp;ved=0CAUQjRw&amp;url=http://nord-news.ru/news/2012/04/02/?newsid=28418&amp;ei=kBl1U-HZK4WK4gSB0IH4Bw&amp;bvm=bv.66917471,d.bGE&amp;psig=AFQjCNEXtXMsQuw1IAkJxHbHtVhAdbobyQ&amp;ust=1400269570568088" TargetMode="External"/><Relationship Id="rId5" Type="http://schemas.openxmlformats.org/officeDocument/2006/relationships/image" Target="../media/image24.jpeg"/><Relationship Id="rId4" Type="http://schemas.openxmlformats.org/officeDocument/2006/relationships/hyperlink" Target="http://www.google.ru/url?sa=i&amp;rct=j&amp;q=&amp;esrc=s&amp;source=images&amp;cd=&amp;cad=rja&amp;uact=8&amp;docid=UInUUnjX2kUnSM&amp;tbnid=Ejygf_zBRRoKmM:&amp;ved=0CAUQjRw&amp;url=http://novostey.com/business/news570462.html&amp;ei=RBl1U4ntO6fa4QTaioGADw&amp;bvm=bv.66917471,d.bGE&amp;psig=AFQjCNH88JS4gJpunidHdV3z0ROJu4wWjQ&amp;ust=140026949080755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4005064"/>
            <a:ext cx="7406640" cy="1752600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solidFill>
                  <a:srgbClr val="CC00CC"/>
                </a:solidFill>
              </a:rPr>
              <a:t>Отчет об исполнении бюджета </a:t>
            </a:r>
            <a:r>
              <a:rPr lang="ru-RU" b="1" i="1" dirty="0" err="1" smtClean="0">
                <a:solidFill>
                  <a:srgbClr val="CC00CC"/>
                </a:solidFill>
              </a:rPr>
              <a:t>Пудовского</a:t>
            </a:r>
            <a:r>
              <a:rPr lang="ru-RU" b="1" i="1" dirty="0" smtClean="0">
                <a:solidFill>
                  <a:srgbClr val="CC00CC"/>
                </a:solidFill>
              </a:rPr>
              <a:t> сельского поселения  </a:t>
            </a:r>
          </a:p>
          <a:p>
            <a:pPr algn="ctr"/>
            <a:r>
              <a:rPr lang="ru-RU" b="1" i="1" dirty="0" smtClean="0">
                <a:solidFill>
                  <a:srgbClr val="CC00CC"/>
                </a:solidFill>
              </a:rPr>
              <a:t>за 2022 год</a:t>
            </a:r>
            <a:endParaRPr lang="ru-RU" b="1" i="1" dirty="0">
              <a:solidFill>
                <a:srgbClr val="CC00CC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1971714"/>
            <a:ext cx="7406640" cy="1472184"/>
          </a:xfrm>
        </p:spPr>
        <p:txBody>
          <a:bodyPr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 ДЛЯ ГРАЖДАН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008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0489820"/>
              </p:ext>
            </p:extLst>
          </p:nvPr>
        </p:nvGraphicFramePr>
        <p:xfrm>
          <a:off x="428596" y="459908"/>
          <a:ext cx="8319869" cy="5868116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4071966"/>
                <a:gridCol w="1071570"/>
                <a:gridCol w="1000132"/>
                <a:gridCol w="1240096"/>
                <a:gridCol w="936105"/>
              </a:tblGrid>
              <a:tr h="64806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показателя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План, руб.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Факт, руб.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% исполнения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Удельный вес, %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Дотации на выравнивание бюджетной обеспеченности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+mn-lt"/>
                          <a:cs typeface="+mn-cs"/>
                        </a:rPr>
                        <a:t>5</a:t>
                      </a:r>
                      <a:r>
                        <a:rPr lang="ru-RU" sz="1400" b="1" baseline="0" dirty="0" smtClean="0">
                          <a:latin typeface="+mn-lt"/>
                          <a:cs typeface="+mn-cs"/>
                        </a:rPr>
                        <a:t> 335 700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335 700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+mn-lt"/>
                          <a:cs typeface="+mn-cs"/>
                        </a:rPr>
                        <a:t>100,0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64,7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17944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Субвенции бюджетам муниципальных образований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300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+mn-lt"/>
                          <a:cs typeface="+mn-cs"/>
                        </a:rPr>
                        <a:t>170</a:t>
                      </a:r>
                      <a:r>
                        <a:rPr lang="ru-RU" sz="1400" b="1" baseline="0" dirty="0" smtClean="0">
                          <a:latin typeface="+mn-lt"/>
                          <a:cs typeface="+mn-cs"/>
                        </a:rPr>
                        <a:t> 300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+mn-lt"/>
                          <a:cs typeface="+mn-cs"/>
                        </a:rPr>
                        <a:t>100,0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2,1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03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- на осуществление первичного воинского учета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+mn-lt"/>
                          <a:cs typeface="+mn-cs"/>
                        </a:rPr>
                        <a:t>170</a:t>
                      </a:r>
                      <a:r>
                        <a:rPr lang="ru-RU" sz="1400" baseline="0" dirty="0" smtClean="0">
                          <a:latin typeface="+mn-lt"/>
                          <a:cs typeface="+mn-cs"/>
                        </a:rPr>
                        <a:t> 300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+mn-lt"/>
                          <a:cs typeface="+mn-cs"/>
                        </a:rPr>
                        <a:t>170</a:t>
                      </a:r>
                      <a:r>
                        <a:rPr lang="ru-RU" sz="1400" baseline="0" dirty="0" smtClean="0">
                          <a:latin typeface="+mn-lt"/>
                          <a:cs typeface="+mn-cs"/>
                        </a:rPr>
                        <a:t> 300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17728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Иные межбюджетные трансферты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/>
                        <a:t>3</a:t>
                      </a:r>
                      <a:r>
                        <a:rPr lang="ru-RU" sz="1400" b="1" baseline="0" dirty="0" smtClean="0"/>
                        <a:t> 819 900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/>
                        <a:t>3 713 400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97,2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32,7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-обеспечение условий для развития физической культуры и массового спорта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366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+mn-lt"/>
                          <a:cs typeface="+mn-cs"/>
                        </a:rPr>
                        <a:t>260</a:t>
                      </a:r>
                      <a:r>
                        <a:rPr lang="ru-RU" sz="1400" baseline="0" dirty="0" smtClean="0">
                          <a:latin typeface="+mn-lt"/>
                          <a:cs typeface="+mn-cs"/>
                        </a:rPr>
                        <a:t> 000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+mn-cs"/>
                        </a:rPr>
                        <a:t>70,9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1,9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53086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-на ремонт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автомобильных дорог общего пользования местного значения в рамках государственной программы « Развитие транспортной системы в Томской области»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</a:t>
                      </a:r>
                      <a:r>
                        <a:rPr lang="ru-RU" sz="1400" baseline="0" dirty="0" smtClean="0"/>
                        <a:t> 492 500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</a:t>
                      </a:r>
                      <a:r>
                        <a:rPr lang="ru-RU" sz="1400" baseline="0" dirty="0" smtClean="0"/>
                        <a:t> 492 500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7925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latin typeface="Times New Roman"/>
                        </a:rPr>
                        <a:t>- </a:t>
                      </a:r>
                      <a:r>
                        <a:rPr lang="ru-RU" sz="1400" b="0" i="0" u="none" strike="noStrike" baseline="0" dirty="0" smtClean="0">
                          <a:latin typeface="Times New Roman"/>
                        </a:rPr>
                        <a:t> на ремонт объектов ЖКХ</a:t>
                      </a: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793 900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793 900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75059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на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одготовку проектов межевания земельных участков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проведение кадастровых работ</a:t>
                      </a: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74315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содержание дорог в рамках муниципальной программы «Развитие автомобильных дорог </a:t>
                      </a:r>
                      <a:r>
                        <a:rPr lang="ru-RU" sz="1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Кривошеинского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района»</a:t>
                      </a: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3,8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04799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325 900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219 400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98,8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7024744" cy="529128"/>
          </a:xfrm>
        </p:spPr>
        <p:txBody>
          <a:bodyPr anchor="ctr">
            <a:normAutofit/>
          </a:bodyPr>
          <a:lstStyle/>
          <a:p>
            <a:pPr algn="ctr"/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безвозмездных  поступлений</a:t>
            </a:r>
            <a:endParaRPr lang="ru-RU" sz="2000" b="1" i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18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510544"/>
              </p:ext>
            </p:extLst>
          </p:nvPr>
        </p:nvGraphicFramePr>
        <p:xfrm>
          <a:off x="467544" y="1052736"/>
          <a:ext cx="8568952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404664"/>
            <a:ext cx="7200918" cy="792088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поступления доходов в бюджет поселения</a:t>
            </a:r>
            <a:b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год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0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412776"/>
            <a:ext cx="7024744" cy="745152"/>
          </a:xfrm>
        </p:spPr>
        <p:txBody>
          <a:bodyPr anchor="ctr">
            <a:normAutofit/>
          </a:bodyPr>
          <a:lstStyle/>
          <a:p>
            <a:pPr algn="ctr"/>
            <a:r>
              <a:rPr lang="ru-RU" i="1" dirty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Расходы</a:t>
            </a:r>
            <a:endParaRPr lang="ru-RU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05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6890491"/>
              </p:ext>
            </p:extLst>
          </p:nvPr>
        </p:nvGraphicFramePr>
        <p:xfrm>
          <a:off x="827584" y="1340768"/>
          <a:ext cx="7992888" cy="4505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1242"/>
                <a:gridCol w="2574674"/>
                <a:gridCol w="962556"/>
                <a:gridCol w="1224136"/>
                <a:gridCol w="1440160"/>
                <a:gridCol w="1080120"/>
              </a:tblGrid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РзПр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показателя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План, </a:t>
                      </a:r>
                    </a:p>
                    <a:p>
                      <a:pPr algn="ctr"/>
                      <a:r>
                        <a:rPr lang="ru-RU" sz="1400" dirty="0" smtClean="0"/>
                        <a:t>руб.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Факт,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% исполнения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Удельный вес, %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3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4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5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6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0102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Содержание главы поселения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1009500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1009500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7,8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0104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Расходы на администрацию поселения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4361800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4341600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99,5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33,9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0107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Обеспечение проведения выборов и референдумов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50000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50000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0,4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0113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Другие общегосударственные вопросы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635500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600500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94,5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4,7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0203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Национальная оборона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170300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170300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1,3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0405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Сельское хозяйство</a:t>
                      </a:r>
                      <a:r>
                        <a:rPr lang="ru-RU" sz="1500" baseline="0" dirty="0" smtClean="0">
                          <a:latin typeface="+mn-lt"/>
                          <a:cs typeface="Times New Roman" panose="02020603050405020304" pitchFamily="18" charset="0"/>
                        </a:rPr>
                        <a:t> и рыболовство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35000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35000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0,3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692696"/>
            <a:ext cx="7024744" cy="457120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</a:rPr>
              <a:t>Осуществление расходов по разделам и подразделам</a:t>
            </a:r>
            <a:endParaRPr lang="ru-RU" sz="28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68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0216992"/>
              </p:ext>
            </p:extLst>
          </p:nvPr>
        </p:nvGraphicFramePr>
        <p:xfrm>
          <a:off x="395535" y="1484782"/>
          <a:ext cx="8568953" cy="41789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5518"/>
                <a:gridCol w="2742875"/>
                <a:gridCol w="1240416"/>
                <a:gridCol w="1266715"/>
                <a:gridCol w="1391409"/>
                <a:gridCol w="1142020"/>
              </a:tblGrid>
              <a:tr h="84085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РзПр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показателя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План, руб.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Факт, </a:t>
                      </a:r>
                      <a:r>
                        <a:rPr lang="ru-RU" sz="1400" dirty="0" err="1" smtClean="0"/>
                        <a:t>руб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% исполнения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Удельный вес, %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672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3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4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5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6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2419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0409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Национальная экономика (дорожный фонд поселения)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2612600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2612300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20,4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672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0502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Коммунальное хозяйство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2781900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2781900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21,7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672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0503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Благоустройство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471000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471000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3,7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672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0801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Культура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438800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438800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3,4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672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1101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Физкультура и спорт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411400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305000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74,1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2,4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672">
                <a:tc>
                  <a:txBody>
                    <a:bodyPr/>
                    <a:lstStyle/>
                    <a:p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672">
                <a:tc gridSpan="2">
                  <a:txBody>
                    <a:bodyPr/>
                    <a:lstStyle/>
                    <a:p>
                      <a:r>
                        <a:rPr lang="ru-RU" sz="1500" b="1" dirty="0" smtClean="0">
                          <a:latin typeface="+mn-lt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5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12977900</a:t>
                      </a:r>
                      <a:endParaRPr lang="ru-RU" sz="1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12816000</a:t>
                      </a:r>
                      <a:endParaRPr lang="ru-RU" sz="1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98,8</a:t>
                      </a:r>
                      <a:endParaRPr lang="ru-RU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100,0</a:t>
                      </a:r>
                      <a:endParaRPr lang="ru-RU" sz="15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92696"/>
            <a:ext cx="7024744" cy="457120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</a:rPr>
              <a:t>Осуществление расходов по разделам и подразделам(продолжение</a:t>
            </a: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  <a:endParaRPr lang="ru-RU" sz="28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47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788685"/>
              </p:ext>
            </p:extLst>
          </p:nvPr>
        </p:nvGraphicFramePr>
        <p:xfrm>
          <a:off x="457200" y="1524000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</a:rPr>
              <a:t>Распределение расходов </a:t>
            </a: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</a:rPr>
              <a:t>по разделам и подразделам</a:t>
            </a: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</a:rPr>
              <a:t>  за </a:t>
            </a: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</a:rPr>
              <a:t>2022 </a:t>
            </a: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</a:rPr>
              <a:t>год</a:t>
            </a:r>
            <a:endParaRPr lang="ru-RU" sz="28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25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484784"/>
            <a:ext cx="7848872" cy="4824536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dirty="0"/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 января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по Администрации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Пудовского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имелась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кредиторская задолженность 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сумме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14403,71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услуги связи, электроснабжение за декабрь 2021 г.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lvl="0" indent="0">
              <a:buClr>
                <a:srgbClr val="4584D3"/>
              </a:buClr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января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по Администрации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Пудовского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сложилась кредиторская задолженность в размере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42688,93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услуги связи, электроснабжение за декабрь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г.).</a:t>
            </a:r>
          </a:p>
          <a:p>
            <a:pPr marL="68580" indent="0">
              <a:buNone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066130"/>
          </a:xfrm>
        </p:spPr>
        <p:txBody>
          <a:bodyPr>
            <a:normAutofit/>
          </a:bodyPr>
          <a:lstStyle/>
          <a:p>
            <a:pPr algn="ctr"/>
            <a:r>
              <a:rPr lang="ru-RU" sz="2800" i="1" dirty="0" smtClean="0">
                <a:solidFill>
                  <a:schemeClr val="accent6">
                    <a:lumMod val="75000"/>
                  </a:schemeClr>
                </a:solidFill>
              </a:rPr>
              <a:t>Анализ кредиторской задолженности</a:t>
            </a:r>
            <a:br>
              <a:rPr lang="ru-RU" sz="2800" i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800" i="1" dirty="0" smtClean="0">
                <a:solidFill>
                  <a:schemeClr val="accent6">
                    <a:lumMod val="75000"/>
                  </a:schemeClr>
                </a:solidFill>
              </a:rPr>
              <a:t>за </a:t>
            </a:r>
            <a:r>
              <a:rPr lang="ru-RU" sz="2800" i="1" dirty="0" smtClean="0">
                <a:solidFill>
                  <a:schemeClr val="accent6">
                    <a:lumMod val="75000"/>
                  </a:schemeClr>
                </a:solidFill>
              </a:rPr>
              <a:t>2022 </a:t>
            </a:r>
            <a:r>
              <a:rPr lang="ru-RU" sz="2800" i="1" dirty="0" smtClean="0">
                <a:solidFill>
                  <a:schemeClr val="accent6">
                    <a:lumMod val="75000"/>
                  </a:schemeClr>
                </a:solidFill>
              </a:rPr>
              <a:t>год</a:t>
            </a:r>
            <a:endParaRPr lang="ru-RU" sz="2800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64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268760"/>
            <a:ext cx="7498080" cy="4800600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ru-RU" sz="1500" dirty="0" smtClean="0"/>
              <a:t>	</a:t>
            </a:r>
          </a:p>
          <a:p>
            <a:pPr marL="0" indent="3960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400" dirty="0" smtClean="0"/>
              <a:t>            </a:t>
            </a:r>
            <a:r>
              <a:rPr lang="ru-RU" sz="4800" dirty="0" smtClean="0"/>
              <a:t>Бюджет муниципального образования </a:t>
            </a:r>
            <a:r>
              <a:rPr lang="ru-RU" sz="4800" dirty="0" err="1" smtClean="0"/>
              <a:t>Пудовского</a:t>
            </a:r>
            <a:r>
              <a:rPr lang="ru-RU" sz="4800" dirty="0" smtClean="0"/>
              <a:t> </a:t>
            </a:r>
            <a:r>
              <a:rPr lang="ru-RU" sz="4800" dirty="0" smtClean="0"/>
              <a:t>сельского поселения исполнен в соответствии с требованиями и нормами действующего бюджетного законодательства.</a:t>
            </a:r>
          </a:p>
          <a:p>
            <a:pPr marL="0" indent="3960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800" dirty="0">
                <a:solidFill>
                  <a:srgbClr val="FF0000"/>
                </a:solidFill>
              </a:rPr>
              <a:t> </a:t>
            </a:r>
            <a:r>
              <a:rPr lang="ru-RU" sz="4800" dirty="0" smtClean="0">
                <a:solidFill>
                  <a:srgbClr val="FF0000"/>
                </a:solidFill>
              </a:rPr>
              <a:t>           </a:t>
            </a:r>
            <a:r>
              <a:rPr lang="ru-RU" sz="4800" dirty="0" smtClean="0"/>
              <a:t>Поступление налоговых и неналоговых доходов за текущий год составило </a:t>
            </a:r>
            <a:r>
              <a:rPr lang="ru-RU" sz="4800" dirty="0" smtClean="0"/>
              <a:t>123,7% </a:t>
            </a:r>
            <a:r>
              <a:rPr lang="ru-RU" sz="4800" dirty="0" smtClean="0"/>
              <a:t>от </a:t>
            </a:r>
            <a:r>
              <a:rPr lang="ru-RU" sz="4800" dirty="0" smtClean="0"/>
              <a:t>плана. В </a:t>
            </a:r>
            <a:r>
              <a:rPr lang="ru-RU" sz="4800" dirty="0" smtClean="0"/>
              <a:t>структуре налоговых доходов бюджета поселения основную долю составили: налог на доходы физических лиц </a:t>
            </a:r>
            <a:r>
              <a:rPr lang="ru-RU" sz="4800" dirty="0" smtClean="0"/>
              <a:t>56,1% или 1881,3 </a:t>
            </a:r>
            <a:r>
              <a:rPr lang="ru-RU" sz="4800" dirty="0" smtClean="0"/>
              <a:t>тыс. рублей, налоги на товары (работы, услуги), реализуемые на территории РФ (доходы от уплаты акцизов на дизельное топливо, моторные масла, автомобильный бензин и на прямогонный бензин)составили </a:t>
            </a:r>
            <a:r>
              <a:rPr lang="ru-RU" sz="4800" dirty="0" smtClean="0"/>
              <a:t>33,7% </a:t>
            </a:r>
            <a:r>
              <a:rPr lang="ru-RU" sz="4800" dirty="0" smtClean="0"/>
              <a:t>или </a:t>
            </a:r>
            <a:r>
              <a:rPr lang="ru-RU" sz="4800" dirty="0" smtClean="0"/>
              <a:t>915,4</a:t>
            </a:r>
            <a:r>
              <a:rPr lang="ru-RU" sz="4800" dirty="0" smtClean="0"/>
              <a:t> </a:t>
            </a:r>
            <a:r>
              <a:rPr lang="ru-RU" sz="4800" dirty="0" smtClean="0"/>
              <a:t>тыс. рублей, налоги на имущество – </a:t>
            </a:r>
            <a:r>
              <a:rPr lang="ru-RU" sz="4800" dirty="0" smtClean="0"/>
              <a:t>10,2 </a:t>
            </a:r>
            <a:r>
              <a:rPr lang="ru-RU" sz="4800" dirty="0" smtClean="0"/>
              <a:t>% </a:t>
            </a:r>
            <a:r>
              <a:rPr lang="ru-RU" sz="4800" dirty="0" smtClean="0"/>
              <a:t>или </a:t>
            </a:r>
            <a:r>
              <a:rPr lang="ru-RU" sz="4800" dirty="0" smtClean="0"/>
              <a:t>244</a:t>
            </a:r>
            <a:r>
              <a:rPr lang="ru-RU" sz="4800" dirty="0" smtClean="0"/>
              <a:t>,0 </a:t>
            </a:r>
            <a:r>
              <a:rPr lang="ru-RU" sz="4800" dirty="0" smtClean="0"/>
              <a:t>тыс. руб. </a:t>
            </a:r>
            <a:r>
              <a:rPr lang="ru-RU" sz="4800" dirty="0"/>
              <a:t> </a:t>
            </a:r>
            <a:r>
              <a:rPr lang="ru-RU" sz="4800" dirty="0" smtClean="0"/>
              <a:t>В структуре неналоговых доходов бюджета поселения основную долю составили: доходы от сдачи в аренду имущества </a:t>
            </a:r>
            <a:r>
              <a:rPr lang="ru-RU" sz="4800" dirty="0" smtClean="0"/>
              <a:t>77,4</a:t>
            </a:r>
            <a:r>
              <a:rPr lang="ru-RU" sz="4800" dirty="0" smtClean="0"/>
              <a:t>% </a:t>
            </a:r>
            <a:r>
              <a:rPr lang="ru-RU" sz="4800" dirty="0" smtClean="0"/>
              <a:t>или </a:t>
            </a:r>
            <a:r>
              <a:rPr lang="ru-RU" sz="4800" dirty="0" smtClean="0"/>
              <a:t>294,2 </a:t>
            </a:r>
            <a:r>
              <a:rPr lang="ru-RU" sz="4800" dirty="0" smtClean="0"/>
              <a:t>тыс</a:t>
            </a:r>
            <a:r>
              <a:rPr lang="ru-RU" sz="4800" dirty="0" smtClean="0"/>
              <a:t>. руб</a:t>
            </a:r>
            <a:r>
              <a:rPr lang="ru-RU" sz="4800" dirty="0" smtClean="0"/>
              <a:t>.,  доходы от продажи материальных и нематериальных активов – 15,5% или 5,9 тыс. руб., </a:t>
            </a:r>
            <a:r>
              <a:rPr lang="ru-RU" sz="4800" dirty="0" smtClean="0"/>
              <a:t>оставшаяся доля </a:t>
            </a:r>
            <a:r>
              <a:rPr lang="ru-RU" sz="4800" dirty="0" smtClean="0"/>
              <a:t>приходится </a:t>
            </a:r>
            <a:r>
              <a:rPr lang="ru-RU" sz="4800" dirty="0" smtClean="0"/>
              <a:t>на </a:t>
            </a:r>
            <a:r>
              <a:rPr lang="ru-RU" sz="4800" dirty="0" smtClean="0"/>
              <a:t>прочие поступления от использования имущества (плата за наем жилого фонда), а также на доходы, получаемые в виде арендной платы за земельные участки, находящиеся в собственности поселения. </a:t>
            </a:r>
            <a:r>
              <a:rPr lang="ru-RU" sz="4800" dirty="0" smtClean="0"/>
              <a:t> </a:t>
            </a:r>
            <a:endParaRPr lang="ru-RU" sz="4800" dirty="0" smtClean="0"/>
          </a:p>
          <a:p>
            <a:pPr marL="0" indent="3960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800" dirty="0" smtClean="0"/>
              <a:t>Поступление иных межбюджетных трансфертов за </a:t>
            </a:r>
            <a:r>
              <a:rPr lang="ru-RU" sz="4800" dirty="0" smtClean="0"/>
              <a:t>2022 </a:t>
            </a:r>
            <a:r>
              <a:rPr lang="ru-RU" sz="4800" dirty="0" smtClean="0"/>
              <a:t>год составило </a:t>
            </a:r>
            <a:r>
              <a:rPr lang="ru-RU" sz="4800" dirty="0" smtClean="0"/>
              <a:t>98,8</a:t>
            </a:r>
            <a:r>
              <a:rPr lang="ru-RU" sz="4800" dirty="0" smtClean="0"/>
              <a:t>% </a:t>
            </a:r>
            <a:r>
              <a:rPr lang="ru-RU" sz="4800" dirty="0" smtClean="0"/>
              <a:t>от плана или </a:t>
            </a:r>
            <a:r>
              <a:rPr lang="ru-RU" sz="4800" dirty="0" smtClean="0"/>
              <a:t>9219,4</a:t>
            </a:r>
            <a:r>
              <a:rPr lang="ru-RU" sz="4800" dirty="0" smtClean="0"/>
              <a:t> </a:t>
            </a:r>
            <a:r>
              <a:rPr lang="ru-RU" sz="4800" dirty="0" smtClean="0"/>
              <a:t>тыс.руб.</a:t>
            </a:r>
          </a:p>
          <a:p>
            <a:pPr marL="0" indent="3960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800" dirty="0" smtClean="0"/>
              <a:t>Расходы </a:t>
            </a:r>
            <a:r>
              <a:rPr lang="ru-RU" sz="4800" dirty="0" smtClean="0"/>
              <a:t>бюджета </a:t>
            </a:r>
            <a:r>
              <a:rPr lang="ru-RU" sz="4800" dirty="0" smtClean="0"/>
              <a:t>поселения за 2022 год </a:t>
            </a:r>
            <a:r>
              <a:rPr lang="ru-RU" sz="4800" dirty="0" smtClean="0"/>
              <a:t>исполнены на 100% практически по всем разделам функциональной классификации, кроме </a:t>
            </a:r>
            <a:r>
              <a:rPr lang="ru-RU" sz="4800" dirty="0" smtClean="0"/>
              <a:t>разделов «физическая культура и спорт»</a:t>
            </a:r>
            <a:r>
              <a:rPr lang="ru-RU" sz="4800" dirty="0" smtClean="0"/>
              <a:t> </a:t>
            </a:r>
            <a:r>
              <a:rPr lang="ru-RU" sz="4800" dirty="0" smtClean="0"/>
              <a:t>и </a:t>
            </a:r>
            <a:r>
              <a:rPr lang="ru-RU" sz="4800" dirty="0" smtClean="0"/>
              <a:t>«общегосударственные вопросы». </a:t>
            </a:r>
            <a:r>
              <a:rPr lang="ru-RU" sz="4800" dirty="0" smtClean="0"/>
              <a:t>Общий % исполнения  по </a:t>
            </a:r>
            <a:r>
              <a:rPr lang="ru-RU" sz="4800" dirty="0"/>
              <a:t>расходам </a:t>
            </a:r>
            <a:r>
              <a:rPr lang="ru-RU" sz="4800" dirty="0" smtClean="0"/>
              <a:t>составил 98,8 % </a:t>
            </a:r>
            <a:r>
              <a:rPr lang="ru-RU" sz="4800" dirty="0" smtClean="0"/>
              <a:t>от плановых показателей. </a:t>
            </a:r>
            <a:endParaRPr lang="ru-RU" sz="4800" dirty="0" smtClean="0"/>
          </a:p>
          <a:p>
            <a:pPr marL="0" indent="3960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800" dirty="0" smtClean="0"/>
              <a:t>Дебиторская </a:t>
            </a:r>
            <a:r>
              <a:rPr lang="ru-RU" sz="4800" dirty="0" smtClean="0"/>
              <a:t>задолженность </a:t>
            </a:r>
            <a:r>
              <a:rPr lang="ru-RU" sz="4800" dirty="0" smtClean="0"/>
              <a:t>на конец 2022 года отсутствует.</a:t>
            </a:r>
            <a:endParaRPr lang="ru-RU" sz="4800" dirty="0" smtClean="0"/>
          </a:p>
          <a:p>
            <a:pPr marL="0" indent="3960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800" dirty="0" smtClean="0"/>
              <a:t>Общая </a:t>
            </a:r>
            <a:r>
              <a:rPr lang="ru-RU" sz="4800" dirty="0" smtClean="0"/>
              <a:t>кредиторская задолженность </a:t>
            </a:r>
            <a:r>
              <a:rPr lang="ru-RU" sz="4800" dirty="0" smtClean="0"/>
              <a:t>по </a:t>
            </a:r>
            <a:r>
              <a:rPr lang="ru-RU" sz="4800" dirty="0" smtClean="0"/>
              <a:t>состоянию на </a:t>
            </a:r>
            <a:r>
              <a:rPr lang="ru-RU" sz="4800" dirty="0" smtClean="0"/>
              <a:t>01.01.2023 года составила 42,7 </a:t>
            </a:r>
            <a:r>
              <a:rPr lang="ru-RU" sz="4800" dirty="0" smtClean="0"/>
              <a:t>тыс. рублей, просроченная кредиторская задолженность отсутствует.</a:t>
            </a:r>
            <a:endParaRPr lang="ru-RU" sz="4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922114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Заключение</a:t>
            </a:r>
            <a:endParaRPr lang="ru-RU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3" descr="C:\Program Files (x86)\Microsoft Office\MEDIA\OFFICE14\Lines\BD21315_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6011577"/>
            <a:ext cx="4219575" cy="56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488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78972" y="3297758"/>
            <a:ext cx="52982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ЗА ВНИМАНИЕ!</a:t>
            </a:r>
            <a:endParaRPr lang="ru-RU" sz="5400" b="1" cap="all" spc="0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52155" y="2480122"/>
            <a:ext cx="33518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СПАСИБО</a:t>
            </a:r>
            <a:endParaRPr lang="ru-RU" sz="5400" b="1" cap="all" spc="0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323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anchor="ctr"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Представляю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вашему вниманию Отчет об исполнении бюджета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Пудовского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2022 год в рамках проекта «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граждан».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граждан» предназначен, прежде всего, для жителей, не обладающих специальными знаниями в сфере бюджетного законодательства. Информация,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представленная в данной презентации, знакомит жителей с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характеристиками бюджета поселения и результатами его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исполнения за прошедший период текущего года.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	Надеемся, что представление бюджета и бюджетного процесса в понятной для жителей форме повысит уровень общественного участия граждан в бюджетном процессе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Пудовского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поселения. 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 algn="just">
              <a:buNone/>
            </a:pP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главный бухгалтер-финансист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М.В. Волкова                                                                   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920880" cy="1224136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</a:rPr>
              <a:t>Уважаемые  жители </a:t>
            </a:r>
            <a:r>
              <a:rPr lang="ru-RU" sz="3200" b="1" i="1" dirty="0" err="1" smtClean="0">
                <a:solidFill>
                  <a:srgbClr val="FF0000"/>
                </a:solidFill>
              </a:rPr>
              <a:t>Пудовского</a:t>
            </a:r>
            <a:r>
              <a:rPr lang="ru-RU" sz="3200" b="1" i="1" dirty="0" smtClean="0">
                <a:solidFill>
                  <a:srgbClr val="FF0000"/>
                </a:solidFill>
              </a:rPr>
              <a:t> сельского поселения!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33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196752"/>
            <a:ext cx="7776864" cy="5051648"/>
          </a:xfrm>
        </p:spPr>
        <p:txBody>
          <a:bodyPr>
            <a:normAutofit/>
          </a:bodyPr>
          <a:lstStyle/>
          <a:p>
            <a:pPr marL="68580" indent="0" algn="just"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68580" indent="360000" algn="just">
              <a:buNone/>
            </a:pP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Пудовского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на 2022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 принят Решением Совета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Пудовского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от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.12.2021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№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147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доходам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2022 год в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сумме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9104,9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по расходам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год  в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сумме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9104,9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68580" indent="360000" algn="just">
              <a:buNone/>
            </a:pP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Решение о бюджете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Пудовского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прошедший период вносились 6 раз: решением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.04.2022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164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решением от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27.05.2022 № 172,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решением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.10.2022 №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решением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.11.2022 №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решением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.12.2022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16, решением от 26.12.2022 № 21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	</a:t>
            </a:r>
            <a:endPara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360000" algn="just">
              <a:buNone/>
            </a:pP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Уточненный план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года составляет по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доходам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12091,9 тыс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руб., по расходам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12977,9 тыс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руб.. Дефицит бюджета покрыт за счет остатка средств на счете поселения, сложившегося на 01 января 2022 г. в размере 886,0 тыс. рублей. 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360000" algn="just">
              <a:buNone/>
            </a:pP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состоянию на 01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января 2023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план по доходам исполнен в сумме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12642,0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что составляет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104,5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от планового показателя; исполнение по расходам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12816,0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руб., что составляет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98,8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от плана.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7024744" cy="889168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Основные показатели</a:t>
            </a:r>
            <a:endParaRPr lang="ru-RU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1" name="Picture 3" descr="C:\Program Files (x86)\Microsoft Office\MEDIA\OFFICE14\Lines\BD21315_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726782"/>
            <a:ext cx="4219575" cy="56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831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412776"/>
            <a:ext cx="7024744" cy="745152"/>
          </a:xfrm>
        </p:spPr>
        <p:txBody>
          <a:bodyPr anchor="ctr">
            <a:normAutofit/>
          </a:bodyPr>
          <a:lstStyle/>
          <a:p>
            <a:pPr algn="ctr"/>
            <a:r>
              <a:rPr lang="ru-RU" i="1" dirty="0">
                <a:solidFill>
                  <a:schemeClr val="accent6">
                    <a:lumMod val="75000"/>
                  </a:schemeClr>
                </a:solidFill>
              </a:rPr>
              <a:t>1</a:t>
            </a: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Доходы</a:t>
            </a:r>
            <a:endParaRPr lang="ru-RU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07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043608" y="1312384"/>
            <a:ext cx="6777317" cy="4059813"/>
          </a:xfrm>
        </p:spPr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Пудовского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 </a:t>
            </a:r>
          </a:p>
          <a:p>
            <a:pPr marL="68580" indent="0" algn="ctr">
              <a:buNone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состоят из следующих поступлений:</a:t>
            </a:r>
          </a:p>
          <a:p>
            <a:pPr marL="68580" indent="0">
              <a:buNone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алог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доходы физических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</a:t>
            </a: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Налоги на товары (работы, услуги), реализуемые на территории Российской Федерации (акцизы)</a:t>
            </a: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Денежные взыскания (штрафы) за нарушение законодательства Российской Федерации о контрактной системе в сфере закупок товаров, работ и услуг для обеспечения государственных и муниципальных нужд сельских поселений</a:t>
            </a: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Налоги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имущество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(налог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имущество физических лиц,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земельный налог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доходы от уплаты </a:t>
            </a:r>
            <a:endPara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548680"/>
            <a:ext cx="7024744" cy="745152"/>
          </a:xfrm>
        </p:spPr>
        <p:txBody>
          <a:bodyPr>
            <a:normAutofit/>
          </a:bodyPr>
          <a:lstStyle/>
          <a:p>
            <a:pPr algn="ctr"/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Налоговые доходы</a:t>
            </a:r>
            <a:endParaRPr lang="ru-RU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653136"/>
            <a:ext cx="2016224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653136"/>
            <a:ext cx="2465442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857" y="4653136"/>
            <a:ext cx="2088232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332" y="4653136"/>
            <a:ext cx="1800200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681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3991154"/>
              </p:ext>
            </p:extLst>
          </p:nvPr>
        </p:nvGraphicFramePr>
        <p:xfrm>
          <a:off x="611560" y="1124744"/>
          <a:ext cx="8064896" cy="33043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96088"/>
                <a:gridCol w="1332461"/>
                <a:gridCol w="1332461"/>
                <a:gridCol w="1051943"/>
                <a:gridCol w="1051943"/>
              </a:tblGrid>
              <a:tr h="45087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показателя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План,</a:t>
                      </a:r>
                    </a:p>
                    <a:p>
                      <a:pPr algn="ctr"/>
                      <a:r>
                        <a:rPr lang="ru-RU" sz="1400" dirty="0" smtClean="0"/>
                        <a:t>руб.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Факт,</a:t>
                      </a:r>
                    </a:p>
                    <a:p>
                      <a:pPr algn="ctr"/>
                      <a:r>
                        <a:rPr lang="ru-RU" sz="1400" dirty="0" smtClean="0"/>
                        <a:t>руб.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%  </a:t>
                      </a:r>
                      <a:r>
                        <a:rPr lang="ru-RU" sz="1400" dirty="0" err="1" smtClean="0"/>
                        <a:t>испол-нения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Удельный вес, %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87572">
                <a:tc>
                  <a:txBody>
                    <a:bodyPr/>
                    <a:lstStyle/>
                    <a:p>
                      <a:r>
                        <a:rPr lang="ru-RU" sz="1500" b="1" dirty="0" smtClean="0"/>
                        <a:t>Налоги на прибыль,</a:t>
                      </a:r>
                      <a:r>
                        <a:rPr lang="ru-RU" sz="1500" b="1" baseline="0" dirty="0" smtClean="0"/>
                        <a:t> доходы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/>
                        <a:t>1 339 000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latin typeface="+mn-lt"/>
                          <a:cs typeface="+mn-cs"/>
                        </a:rPr>
                        <a:t>1 881 300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latin typeface="+mn-lt"/>
                          <a:cs typeface="+mn-cs"/>
                        </a:rPr>
                        <a:t>140,5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latin typeface="+mn-lt"/>
                          <a:cs typeface="+mn-cs"/>
                        </a:rPr>
                        <a:t>56,1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62154">
                <a:tc>
                  <a:txBody>
                    <a:bodyPr/>
                    <a:lstStyle/>
                    <a:p>
                      <a:r>
                        <a:rPr lang="ru-RU" sz="1400" i="1" dirty="0" smtClean="0"/>
                        <a:t>- НДФЛ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/>
                        <a:t>1 339 000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1 881 300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/>
                        <a:t>140,5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latin typeface="+mn-lt"/>
                          <a:cs typeface="+mn-cs"/>
                        </a:rPr>
                        <a:t>56,1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71878">
                <a:tc>
                  <a:txBody>
                    <a:bodyPr/>
                    <a:lstStyle/>
                    <a:p>
                      <a:r>
                        <a:rPr lang="ru-RU" sz="1500" b="1" dirty="0" smtClean="0"/>
                        <a:t>Налоги на товары (работы, услуги)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/>
                        <a:t>805 000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915 400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113,7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latin typeface="+mn-lt"/>
                          <a:cs typeface="+mn-cs"/>
                        </a:rPr>
                        <a:t>33,7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63078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ru-RU" sz="1400" i="1" dirty="0" smtClean="0"/>
                        <a:t>-акцизы</a:t>
                      </a:r>
                      <a:endParaRPr lang="ru-RU" sz="1400" i="1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/>
                        <a:t>805 000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915 400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113,7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33,7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78686">
                <a:tc>
                  <a:txBody>
                    <a:bodyPr/>
                    <a:lstStyle/>
                    <a:p>
                      <a:r>
                        <a:rPr lang="ru-RU" sz="1500" b="1" dirty="0" smtClean="0"/>
                        <a:t>Налоги на имущество</a:t>
                      </a:r>
                      <a:endParaRPr lang="ru-RU" sz="15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i="0" dirty="0" smtClean="0">
                          <a:latin typeface="+mn-lt"/>
                          <a:cs typeface="+mn-cs"/>
                        </a:rPr>
                        <a:t>242 000</a:t>
                      </a:r>
                      <a:endParaRPr lang="ru-RU" sz="1500" b="1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i="0" dirty="0" smtClean="0">
                          <a:latin typeface="+mn-lt"/>
                          <a:cs typeface="+mn-cs"/>
                        </a:rPr>
                        <a:t>244 000</a:t>
                      </a:r>
                      <a:endParaRPr lang="ru-RU" sz="15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i="0" dirty="0" smtClean="0">
                          <a:latin typeface="+mn-lt"/>
                          <a:cs typeface="+mn-cs"/>
                        </a:rPr>
                        <a:t>100,8</a:t>
                      </a:r>
                      <a:endParaRPr lang="ru-RU" sz="15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10,2</a:t>
                      </a:r>
                      <a:endParaRPr lang="ru-RU" sz="15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87572">
                <a:tc>
                  <a:txBody>
                    <a:bodyPr/>
                    <a:lstStyle/>
                    <a:p>
                      <a:r>
                        <a:rPr lang="ru-RU" sz="1400" i="1" dirty="0" smtClean="0"/>
                        <a:t>- налог на имущество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/>
                        <a:t>26 000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latin typeface="+mn-lt"/>
                          <a:cs typeface="+mn-cs"/>
                        </a:rPr>
                        <a:t>25 700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latin typeface="+mn-lt"/>
                          <a:cs typeface="+mn-cs"/>
                        </a:rPr>
                        <a:t>98,8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latin typeface="+mn-lt"/>
                          <a:cs typeface="+mn-cs"/>
                        </a:rPr>
                        <a:t>1,1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62154">
                <a:tc>
                  <a:txBody>
                    <a:bodyPr/>
                    <a:lstStyle/>
                    <a:p>
                      <a:r>
                        <a:rPr lang="ru-RU" sz="1400" i="1" dirty="0" smtClean="0"/>
                        <a:t>- земельный налог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216 000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latin typeface="+mn-lt"/>
                          <a:cs typeface="+mn-cs"/>
                        </a:rPr>
                        <a:t>218 300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latin typeface="+mn-lt"/>
                          <a:cs typeface="+mn-cs"/>
                        </a:rPr>
                        <a:t>101,1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latin typeface="+mn-lt"/>
                          <a:cs typeface="+mn-cs"/>
                        </a:rPr>
                        <a:t>9,1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75262">
                <a:tc>
                  <a:txBody>
                    <a:bodyPr/>
                    <a:lstStyle/>
                    <a:p>
                      <a:r>
                        <a:rPr lang="ru-RU" sz="1500" b="1" dirty="0" smtClean="0"/>
                        <a:t>ВСЕГО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latin typeface="+mn-lt"/>
                          <a:cs typeface="+mn-cs"/>
                        </a:rPr>
                        <a:t>2</a:t>
                      </a:r>
                      <a:r>
                        <a:rPr lang="ru-RU" sz="1500" b="1" baseline="0" dirty="0" smtClean="0">
                          <a:latin typeface="+mn-lt"/>
                          <a:cs typeface="+mn-cs"/>
                        </a:rPr>
                        <a:t> 386 000</a:t>
                      </a:r>
                      <a:endParaRPr lang="ru-RU" sz="1500" b="1" dirty="0" smtClean="0">
                        <a:latin typeface="+mj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latin typeface="+mn-lt"/>
                          <a:cs typeface="+mn-cs"/>
                        </a:rPr>
                        <a:t>3 040 700</a:t>
                      </a:r>
                      <a:endParaRPr lang="ru-RU" sz="1500" b="1" dirty="0">
                        <a:latin typeface="+mj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/>
                        <a:t>103,8</a:t>
                      </a:r>
                      <a:endParaRPr lang="ru-RU" sz="1500" b="1" dirty="0">
                        <a:latin typeface="+mj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/>
                        <a:t>100</a:t>
                      </a:r>
                      <a:endParaRPr lang="ru-RU" sz="1500" b="1" dirty="0">
                        <a:latin typeface="+mj-lt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332656"/>
            <a:ext cx="6696744" cy="504056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налоговых доходов</a:t>
            </a:r>
            <a:endParaRPr lang="ru-RU" sz="3100" b="1" i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639593"/>
            <a:ext cx="2017713" cy="173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557" y="4639593"/>
            <a:ext cx="2084387" cy="173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175" y="4639593"/>
            <a:ext cx="2462213" cy="173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057" y="4639269"/>
            <a:ext cx="1798637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290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68580" indent="360000">
              <a:buNone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Пудовского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состоят из следующих поступлений:</a:t>
            </a: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сдачи в аренду имущества </a:t>
            </a: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рочие поступления от использования имущества – плата за наем жилого фонда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оходы от продажи земельных участков (находящихся в собственности сельских поселений (за исключением земельных участков муниципальных бюджетных и автономных учреждений))</a:t>
            </a: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продажи материальных и нематериальных активов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Неналоговые </a:t>
            </a:r>
            <a:r>
              <a:rPr lang="ru-RU" i="1" dirty="0">
                <a:solidFill>
                  <a:schemeClr val="accent6">
                    <a:lumMod val="75000"/>
                  </a:schemeClr>
                </a:solidFill>
              </a:rPr>
              <a:t>доходы</a:t>
            </a:r>
          </a:p>
        </p:txBody>
      </p:sp>
      <p:pic>
        <p:nvPicPr>
          <p:cNvPr id="2052" name="Picture 4" descr="http://zoo-farm.ru/wp-content/uploads/2012/07/kak-vzyat-zemelnyj-uchastok-v-arendu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077072"/>
            <a:ext cx="2088232" cy="178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go32.ru/uploads/posts/2012-12/1355291163_ynie-brakonieri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560" y="4072180"/>
            <a:ext cx="2160240" cy="180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arenda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5536" y="4077072"/>
            <a:ext cx="2088232" cy="1800200"/>
          </a:xfrm>
          <a:prstGeom prst="rect">
            <a:avLst/>
          </a:prstGeom>
        </p:spPr>
      </p:pic>
      <p:pic>
        <p:nvPicPr>
          <p:cNvPr id="9" name="Рисунок 8" descr="f1369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39121" y="4077072"/>
            <a:ext cx="2016224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26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3664160"/>
              </p:ext>
            </p:extLst>
          </p:nvPr>
        </p:nvGraphicFramePr>
        <p:xfrm>
          <a:off x="251519" y="1052736"/>
          <a:ext cx="8531715" cy="4165015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875506"/>
                <a:gridCol w="1138041"/>
                <a:gridCol w="1357416"/>
                <a:gridCol w="1244586"/>
                <a:gridCol w="916166"/>
              </a:tblGrid>
              <a:tr h="77489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показателя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План, </a:t>
                      </a:r>
                    </a:p>
                    <a:p>
                      <a:pPr algn="ctr"/>
                      <a:r>
                        <a:rPr lang="ru-RU" sz="1400" dirty="0" smtClean="0"/>
                        <a:t>руб.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Факт, </a:t>
                      </a:r>
                    </a:p>
                    <a:p>
                      <a:pPr algn="ctr"/>
                      <a:r>
                        <a:rPr lang="ru-RU" sz="1400" dirty="0" smtClean="0"/>
                        <a:t>руб.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% исполнения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Удельный вес, %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550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Доходы</a:t>
                      </a:r>
                      <a:r>
                        <a:rPr lang="ru-RU" sz="1400" baseline="0" dirty="0" smtClean="0"/>
                        <a:t> от сдачи в аренду имущества</a:t>
                      </a:r>
                      <a:endParaRPr lang="ru-RU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294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000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294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200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100,1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77,4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4888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Прочие</a:t>
                      </a:r>
                      <a:r>
                        <a:rPr lang="ru-RU" sz="1400" baseline="0" dirty="0" smtClean="0"/>
                        <a:t> поступления от использования имущества – плата за наем жилого фонда</a:t>
                      </a:r>
                      <a:endParaRPr lang="ru-RU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000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200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100,8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6,6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00090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Доходы, получаемые в виде арендной платы, а также средства от продажи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права на заключение договоров аренды земли, находящиеся в собственности сельских поселений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000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2 600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7748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продажи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материальных и нематериальных активов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59 000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59 900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101,5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15,5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994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380 000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381 900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100,5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76672"/>
            <a:ext cx="7024744" cy="576064"/>
          </a:xfrm>
        </p:spPr>
        <p:txBody>
          <a:bodyPr anchor="ctr">
            <a:normAutofit/>
          </a:bodyPr>
          <a:lstStyle/>
          <a:p>
            <a:pPr algn="ctr"/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</a:t>
            </a: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неналоговых </a:t>
            </a: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доходов</a:t>
            </a:r>
            <a:endParaRPr lang="ru-RU" sz="28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5157192"/>
            <a:ext cx="2084387" cy="1510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906" y="5157192"/>
            <a:ext cx="2241128" cy="1510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034" y="5157192"/>
            <a:ext cx="2163763" cy="1510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157192"/>
            <a:ext cx="2017713" cy="1510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020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412777"/>
            <a:ext cx="6777317" cy="2304256"/>
          </a:xfrm>
        </p:spPr>
        <p:txBody>
          <a:bodyPr/>
          <a:lstStyle/>
          <a:p>
            <a:pPr marL="68580" lvl="0" indent="0">
              <a:buClr>
                <a:srgbClr val="94C600"/>
              </a:buClr>
              <a:buNone/>
            </a:pPr>
            <a:r>
              <a:rPr lang="ru-RU" sz="15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</a:t>
            </a:r>
            <a:r>
              <a:rPr lang="ru-RU" sz="1500" dirty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1500" dirty="0" err="1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Пудовского</a:t>
            </a:r>
            <a:r>
              <a:rPr lang="ru-RU" sz="15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</a:t>
            </a:r>
            <a:r>
              <a:rPr lang="ru-RU" sz="15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5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безвозмездных поступлений </a:t>
            </a:r>
            <a:r>
              <a:rPr lang="ru-RU" sz="15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состоят </a:t>
            </a:r>
            <a:r>
              <a:rPr lang="ru-RU" sz="1500" dirty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следующих поступлений:</a:t>
            </a:r>
          </a:p>
          <a:p>
            <a:pPr lvl="0">
              <a:buClr>
                <a:srgbClr val="94C600"/>
              </a:buClr>
            </a:pPr>
            <a:r>
              <a:rPr lang="ru-RU" sz="15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 на выравнивание бюджетной обеспеченности</a:t>
            </a:r>
            <a:endParaRPr lang="ru-RU" sz="1500" dirty="0">
              <a:solidFill>
                <a:srgbClr val="3E3D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94C600"/>
              </a:buClr>
            </a:pPr>
            <a:r>
              <a:rPr lang="ru-RU" sz="15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субвенций (на осуществление первичного воинского учета)</a:t>
            </a:r>
            <a:endParaRPr lang="ru-RU" sz="1500" dirty="0">
              <a:solidFill>
                <a:srgbClr val="3E3D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94C600"/>
              </a:buClr>
            </a:pPr>
            <a:r>
              <a:rPr lang="ru-RU" sz="15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иных межбюджетных трансфертов (поступление из областного и районного бюджета)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ru-RU" sz="3200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200" i="1" dirty="0" smtClean="0">
                <a:solidFill>
                  <a:schemeClr val="accent6">
                    <a:lumMod val="75000"/>
                  </a:schemeClr>
                </a:solidFill>
              </a:rPr>
              <a:t>Безвозмездные поступления</a:t>
            </a:r>
            <a:endParaRPr lang="ru-RU" sz="32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074" name="Picture 2" descr="http://cs413427.vk.me/v413427393/6c7f/vMY_64OER1w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21088"/>
            <a:ext cx="2007495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novostey.com/i4/2014/01/09/6dfa3e2ac8926a4360b5a8eb67e673fe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221088"/>
            <a:ext cx="1856205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nord-news.ru/img/newsimages/20120402/1_ace3b4cebd9d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221088"/>
            <a:ext cx="1800200" cy="1600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52e032871b8b2dfa6932bf26f6008ba7-300xx20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04248" y="4221088"/>
            <a:ext cx="1676669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23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Бумажная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4716</TotalTime>
  <Words>772</Words>
  <Application>Microsoft Office PowerPoint</Application>
  <PresentationFormat>Экран (4:3)</PresentationFormat>
  <Paragraphs>299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Бумажная</vt:lpstr>
      <vt:lpstr>1_Бумажная</vt:lpstr>
      <vt:lpstr>БЮДЖЕТ ДЛЯ ГРАЖДАН</vt:lpstr>
      <vt:lpstr>Уважаемые  жители Пудовского сельского поселения!</vt:lpstr>
      <vt:lpstr>Основные показатели</vt:lpstr>
      <vt:lpstr>1. Доходы</vt:lpstr>
      <vt:lpstr> Налоговые доходы</vt:lpstr>
      <vt:lpstr> Поступление налоговых доходов</vt:lpstr>
      <vt:lpstr>Неналоговые доходы</vt:lpstr>
      <vt:lpstr>Поступление неналоговых доходов</vt:lpstr>
      <vt:lpstr> Безвозмездные поступления</vt:lpstr>
      <vt:lpstr>Доходы от безвозмездных  поступлений</vt:lpstr>
      <vt:lpstr>Анализ поступления доходов в бюджет поселения  за  2022 год  </vt:lpstr>
      <vt:lpstr>2. Расходы</vt:lpstr>
      <vt:lpstr>Осуществление расходов по разделам и подразделам</vt:lpstr>
      <vt:lpstr>Осуществление расходов по разделам и подразделам(продолжение)</vt:lpstr>
      <vt:lpstr>Распределение расходов по разделам и подразделам  за 2022 год</vt:lpstr>
      <vt:lpstr>Анализ кредиторской задолженности за 2022 год</vt:lpstr>
      <vt:lpstr>Заключение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USER</cp:lastModifiedBy>
  <cp:revision>655</cp:revision>
  <cp:lastPrinted>2024-03-28T09:06:33Z</cp:lastPrinted>
  <dcterms:created xsi:type="dcterms:W3CDTF">2014-05-15T13:46:29Z</dcterms:created>
  <dcterms:modified xsi:type="dcterms:W3CDTF">2024-03-28T09:32:27Z</dcterms:modified>
</cp:coreProperties>
</file>