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19"/>
  </p:notesMasterIdLst>
  <p:sldIdLst>
    <p:sldId id="256" r:id="rId3"/>
    <p:sldId id="258" r:id="rId4"/>
    <p:sldId id="259" r:id="rId5"/>
    <p:sldId id="282" r:id="rId6"/>
    <p:sldId id="260" r:id="rId7"/>
    <p:sldId id="261" r:id="rId8"/>
    <p:sldId id="263" r:id="rId9"/>
    <p:sldId id="264" r:id="rId10"/>
    <p:sldId id="267" r:id="rId11"/>
    <p:sldId id="269" r:id="rId12"/>
    <p:sldId id="266" r:id="rId13"/>
    <p:sldId id="268" r:id="rId14"/>
    <p:sldId id="273" r:id="rId15"/>
    <p:sldId id="276" r:id="rId16"/>
    <p:sldId id="277" r:id="rId17"/>
    <p:sldId id="281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107" d="100"/>
          <a:sy n="107" d="100"/>
        </p:scale>
        <p:origin x="-75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46923717071264E-2"/>
          <c:y val="6.0143536683058607E-2"/>
          <c:w val="0.6203521737547365"/>
          <c:h val="0.915327207795624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2785</a:t>
                    </a:r>
                    <a:endParaRPr lang="en-US" b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ockwell Extra Bold" panose="02060903040505020403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2785</c:v>
                </c:pt>
                <c:pt idx="1">
                  <c:v>1069.5999999999999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328</c:v>
                </c:pt>
                <c:pt idx="1">
                  <c:v>137.9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6850.9</c:v>
                </c:pt>
                <c:pt idx="1">
                  <c:v>3899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6460288"/>
        <c:axId val="66478464"/>
        <c:axId val="66027008"/>
      </c:bar3DChart>
      <c:catAx>
        <c:axId val="66460288"/>
        <c:scaling>
          <c:orientation val="minMax"/>
        </c:scaling>
        <c:delete val="0"/>
        <c:axPos val="b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6478464"/>
        <c:crosses val="autoZero"/>
        <c:auto val="1"/>
        <c:lblAlgn val="ctr"/>
        <c:lblOffset val="100"/>
        <c:noMultiLvlLbl val="0"/>
      </c:catAx>
      <c:valAx>
        <c:axId val="6647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460288"/>
        <c:crosses val="autoZero"/>
        <c:crossBetween val="between"/>
      </c:valAx>
      <c:serAx>
        <c:axId val="66027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6478464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102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624337756391596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537826868864264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0102</c:v>
                </c:pt>
                <c:pt idx="1">
                  <c:v>0104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0310</c:v>
                </c:pt>
                <c:pt idx="6">
                  <c:v>0409</c:v>
                </c:pt>
                <c:pt idx="7">
                  <c:v>0502</c:v>
                </c:pt>
                <c:pt idx="8">
                  <c:v>0503</c:v>
                </c:pt>
                <c:pt idx="9">
                  <c:v>1101</c:v>
                </c:pt>
                <c:pt idx="10">
                  <c:v>0801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0.64900000000000002</c:v>
                </c:pt>
                <c:pt idx="1">
                  <c:v>0.42699999999999999</c:v>
                </c:pt>
                <c:pt idx="2">
                  <c:v>0</c:v>
                </c:pt>
                <c:pt idx="3">
                  <c:v>0.53600000000000003</c:v>
                </c:pt>
                <c:pt idx="4">
                  <c:v>0.375</c:v>
                </c:pt>
                <c:pt idx="5">
                  <c:v>0</c:v>
                </c:pt>
                <c:pt idx="6">
                  <c:v>0.33300000000000002</c:v>
                </c:pt>
                <c:pt idx="7">
                  <c:v>0.59299999999999997</c:v>
                </c:pt>
                <c:pt idx="8">
                  <c:v>0.438</c:v>
                </c:pt>
                <c:pt idx="9">
                  <c:v>0.48</c:v>
                </c:pt>
                <c:pt idx="10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949681637017787"/>
          <c:y val="3.7553368328958892E-2"/>
          <c:w val="0.21124392437056491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731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6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265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0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900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2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9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62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Информация об исполнении бюджета </a:t>
            </a:r>
            <a:r>
              <a:rPr lang="ru-RU" b="1" i="1" dirty="0" err="1" smtClean="0">
                <a:solidFill>
                  <a:srgbClr val="002060"/>
                </a:solidFill>
              </a:rPr>
              <a:t>Пудовского</a:t>
            </a:r>
            <a:r>
              <a:rPr lang="ru-RU" b="1" i="1" dirty="0" smtClean="0">
                <a:solidFill>
                  <a:srgbClr val="002060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за </a:t>
            </a:r>
            <a:r>
              <a:rPr lang="ru-RU" b="1" i="1" dirty="0" smtClean="0">
                <a:solidFill>
                  <a:srgbClr val="002060"/>
                </a:solidFill>
              </a:rPr>
              <a:t>1 </a:t>
            </a:r>
            <a:r>
              <a:rPr lang="ru-RU" b="1" i="1" dirty="0" smtClean="0">
                <a:solidFill>
                  <a:srgbClr val="002060"/>
                </a:solidFill>
              </a:rPr>
              <a:t>полугодие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2023 г.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141277"/>
              </p:ext>
            </p:extLst>
          </p:nvPr>
        </p:nvGraphicFramePr>
        <p:xfrm>
          <a:off x="683568" y="980730"/>
          <a:ext cx="7632849" cy="442449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09330"/>
                <a:gridCol w="1107718"/>
                <a:gridCol w="1033871"/>
                <a:gridCol w="1281930"/>
              </a:tblGrid>
              <a:tr h="7567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462100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2801400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51,3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99000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50,6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195 700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99000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50,6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1193100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998600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215600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52,6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МБТ на подготовку объектов коммунального комплекса к отопительному сезону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13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6850900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3899000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829035"/>
              </p:ext>
            </p:extLst>
          </p:nvPr>
        </p:nvGraphicFramePr>
        <p:xfrm>
          <a:off x="467544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20091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1 квартал 2023 год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20439"/>
              </p:ext>
            </p:extLst>
          </p:nvPr>
        </p:nvGraphicFramePr>
        <p:xfrm>
          <a:off x="827584" y="1340768"/>
          <a:ext cx="7632848" cy="516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330"/>
                <a:gridCol w="2842869"/>
                <a:gridCol w="1062822"/>
                <a:gridCol w="1351650"/>
                <a:gridCol w="1590177"/>
              </a:tblGrid>
              <a:tr h="8765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1499000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972600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64,9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4576200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1953400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42,7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530900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284700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53,6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195700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73400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37,5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459307"/>
              </p:ext>
            </p:extLst>
          </p:nvPr>
        </p:nvGraphicFramePr>
        <p:xfrm>
          <a:off x="395535" y="1484782"/>
          <a:ext cx="8136906" cy="4178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09"/>
                <a:gridCol w="3005078"/>
                <a:gridCol w="1358993"/>
                <a:gridCol w="1387806"/>
                <a:gridCol w="1524420"/>
              </a:tblGrid>
              <a:tr h="840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1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879000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292300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33,3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1649200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977700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59,3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370000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162000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438800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219400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455100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218500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10673900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5154000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48,3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207470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за 1 квартал 2023 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бухгалтер-финансист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М.В. Волкова                   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Пудовского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776864" cy="505164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8785,8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8785,8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 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9963,9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10673,9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покрыт за счет остатка средств на счете поселения, сложившегося на 01 января 2023 г. в размере 710,0 тыс.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5106,5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51,3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5154,0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48,3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Российской Федерации о контрактной системе в сфере закупок товаров, работ и услуг для обеспечения государственных и муниципальных нужд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доходы от уплаты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57" y="465313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32" y="465313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218613"/>
              </p:ext>
            </p:extLst>
          </p:nvPr>
        </p:nvGraphicFramePr>
        <p:xfrm>
          <a:off x="899592" y="1124744"/>
          <a:ext cx="7372993" cy="3227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5306"/>
                <a:gridCol w="1400869"/>
                <a:gridCol w="1400869"/>
                <a:gridCol w="1105949"/>
              </a:tblGrid>
              <a:tr h="4508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1 670 000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605200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36,2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1 670 000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605200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36,2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187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879 000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452400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307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-акцизы</a:t>
                      </a:r>
                      <a:endParaRPr lang="ru-RU" sz="14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879 000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452400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68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236 000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12000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5,1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41 000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850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11150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26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785 000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1069600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38,8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31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9593"/>
            <a:ext cx="20177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57" y="4639593"/>
            <a:ext cx="2084387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75" y="4639593"/>
            <a:ext cx="24622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57" y="4639269"/>
            <a:ext cx="17986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продажи земельных участков (находящихся в собственности сельских поселений (за исключением земельных участков муниципальных бюджетных и автономных учреждений))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60" y="407218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77072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9121" y="4077072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6360"/>
              </p:ext>
            </p:extLst>
          </p:nvPr>
        </p:nvGraphicFramePr>
        <p:xfrm>
          <a:off x="539552" y="1021727"/>
          <a:ext cx="7704856" cy="40646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20954"/>
                <a:gridCol w="1151386"/>
                <a:gridCol w="1373335"/>
                <a:gridCol w="1259181"/>
              </a:tblGrid>
              <a:tr h="7133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6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 от сдачи в аренду имущества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122600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53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</a:t>
                      </a:r>
                      <a:r>
                        <a:rPr lang="ru-RU" sz="1400" baseline="0" dirty="0" smtClean="0"/>
                        <a:t> поступления от использования имущества – плата за наем жилого фонда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32 000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15300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95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на заключение договоров аренды земли, находящиеся в собственности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3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материальных и нематериальных активов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137900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024744" cy="57606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157192"/>
            <a:ext cx="2084387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06" y="5157192"/>
            <a:ext cx="2241128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34" y="5157192"/>
            <a:ext cx="216376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201771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4812</TotalTime>
  <Words>564</Words>
  <Application>Microsoft Office PowerPoint</Application>
  <PresentationFormat>Экран (4:3)</PresentationFormat>
  <Paragraphs>232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Бумажная</vt:lpstr>
      <vt:lpstr>1_Бумажная</vt:lpstr>
      <vt:lpstr>БЮДЖЕТ ДЛЯ ГРАЖДАН</vt:lpstr>
      <vt:lpstr>Уважаемые  жители Пудовского сельского поселения!</vt:lpstr>
      <vt:lpstr>Основные показатели</vt:lpstr>
      <vt:lpstr>1. Доходы</vt:lpstr>
      <vt:lpstr> Налоговые доходы</vt:lpstr>
      <vt:lpstr> Поступление налоговых доходов</vt:lpstr>
      <vt:lpstr>Неналоговые доходы</vt:lpstr>
      <vt:lpstr>Поступление неналоговых доходов</vt:lpstr>
      <vt:lpstr> Безвозмездные поступления</vt:lpstr>
      <vt:lpstr>  Доходы от безвозмездных  поступлений</vt:lpstr>
      <vt:lpstr>Анализ поступления доходов в бюджет поселения  за  1 квартал 2023 год  </vt:lpstr>
      <vt:lpstr>2.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 за 1 квартал 2023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663</cp:revision>
  <cp:lastPrinted>2024-03-28T09:06:33Z</cp:lastPrinted>
  <dcterms:created xsi:type="dcterms:W3CDTF">2014-05-15T13:46:29Z</dcterms:created>
  <dcterms:modified xsi:type="dcterms:W3CDTF">2024-04-14T14:47:54Z</dcterms:modified>
</cp:coreProperties>
</file>