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4" r:id="rId2"/>
  </p:sldMasterIdLst>
  <p:notesMasterIdLst>
    <p:notesMasterId r:id="rId18"/>
  </p:notesMasterIdLst>
  <p:sldIdLst>
    <p:sldId id="256" r:id="rId3"/>
    <p:sldId id="258" r:id="rId4"/>
    <p:sldId id="259" r:id="rId5"/>
    <p:sldId id="282" r:id="rId6"/>
    <p:sldId id="260" r:id="rId7"/>
    <p:sldId id="261" r:id="rId8"/>
    <p:sldId id="263" r:id="rId9"/>
    <p:sldId id="264" r:id="rId10"/>
    <p:sldId id="267" r:id="rId11"/>
    <p:sldId id="269" r:id="rId12"/>
    <p:sldId id="268" r:id="rId13"/>
    <p:sldId id="273" r:id="rId14"/>
    <p:sldId id="276" r:id="rId15"/>
    <p:sldId id="280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00CC"/>
    <a:srgbClr val="00FF00"/>
    <a:srgbClr val="FF00FF"/>
    <a:srgbClr val="3333FF"/>
    <a:srgbClr val="FF99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107" d="100"/>
          <a:sy n="107" d="100"/>
        </p:scale>
        <p:origin x="-754" y="90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50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88257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59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38158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425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85583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56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36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48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09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33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0935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Бюджет муниципального образования </a:t>
            </a:r>
            <a:r>
              <a:rPr lang="ru-RU" b="1" i="1" dirty="0" err="1" smtClean="0"/>
              <a:t>Пудовское</a:t>
            </a:r>
            <a:r>
              <a:rPr lang="ru-RU" b="1" i="1" dirty="0" smtClean="0"/>
              <a:t> сельское поселение  </a:t>
            </a:r>
          </a:p>
          <a:p>
            <a:pPr algn="ctr"/>
            <a:r>
              <a:rPr lang="ru-RU" b="1" i="1" dirty="0"/>
              <a:t>н</a:t>
            </a:r>
            <a:r>
              <a:rPr lang="ru-RU" b="1" i="1" dirty="0" smtClean="0"/>
              <a:t>а</a:t>
            </a:r>
            <a:r>
              <a:rPr lang="ru-RU" b="1" dirty="0" smtClean="0"/>
              <a:t> </a:t>
            </a:r>
            <a:r>
              <a:rPr lang="ru-RU" sz="4000" b="1" i="1" dirty="0" smtClean="0"/>
              <a:t>2023</a:t>
            </a:r>
            <a:r>
              <a:rPr lang="ru-RU" b="1" dirty="0" smtClean="0"/>
              <a:t> </a:t>
            </a:r>
            <a:r>
              <a:rPr lang="ru-RU" b="1" i="1" dirty="0" smtClean="0"/>
              <a:t>год</a:t>
            </a:r>
            <a:endParaRPr lang="ru-RU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58648"/>
              </p:ext>
            </p:extLst>
          </p:nvPr>
        </p:nvGraphicFramePr>
        <p:xfrm>
          <a:off x="755576" y="1196751"/>
          <a:ext cx="7776864" cy="410445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35774"/>
                <a:gridCol w="1651723"/>
                <a:gridCol w="1789367"/>
              </a:tblGrid>
              <a:tr h="8839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707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Дотации на выравнивание бюджетной обеспеченности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067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89,3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6707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Субвенции бюджетам муниципальных образований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195 700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3,5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847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 осуществление первичного воинского учета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195</a:t>
                      </a:r>
                      <a:r>
                        <a:rPr lang="ru-RU" sz="1400" baseline="0" dirty="0" smtClean="0">
                          <a:latin typeface="+mn-lt"/>
                          <a:cs typeface="+mn-cs"/>
                        </a:rPr>
                        <a:t> 7</a:t>
                      </a:r>
                      <a:r>
                        <a:rPr lang="ru-RU" sz="1400" dirty="0" smtClean="0">
                          <a:latin typeface="+mn-lt"/>
                          <a:cs typeface="+mn-cs"/>
                        </a:rPr>
                        <a:t>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3,5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3434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Иные межбюджетные трансферты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410</a:t>
                      </a:r>
                      <a:r>
                        <a:rPr lang="ru-RU" sz="1400" b="1" baseline="0" dirty="0" smtClean="0"/>
                        <a:t> 120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595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-обеспечение условий для развития физической культуры и массового спорта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410 120</a:t>
                      </a:r>
                    </a:p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7,2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0772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 smtClean="0">
                          <a:latin typeface="Times New Roman"/>
                        </a:rPr>
                        <a:t>ВСЕГО:</a:t>
                      </a:r>
                      <a:endParaRPr lang="ru-RU" sz="1400" b="1" i="1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+mj-lt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i="1" baseline="0" dirty="0" smtClean="0">
                          <a:latin typeface="+mj-lt"/>
                          <a:cs typeface="Times New Roman" panose="02020603050405020304" pitchFamily="18" charset="0"/>
                        </a:rPr>
                        <a:t> 672 820</a:t>
                      </a:r>
                      <a:endParaRPr lang="ru-RU" sz="1400" b="1" i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952736" cy="50405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27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 безвозмездных  поступлений</a:t>
            </a:r>
            <a:endParaRPr lang="ru-RU" sz="27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2</a:t>
            </a:r>
            <a:r>
              <a:rPr lang="ru-RU" dirty="0" smtClean="0">
                <a:solidFill>
                  <a:srgbClr val="002060"/>
                </a:solidFill>
              </a:rPr>
              <a:t>. Расходы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413211"/>
              </p:ext>
            </p:extLst>
          </p:nvPr>
        </p:nvGraphicFramePr>
        <p:xfrm>
          <a:off x="827584" y="1340768"/>
          <a:ext cx="7704856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759"/>
                <a:gridCol w="2648943"/>
                <a:gridCol w="2472025"/>
                <a:gridCol w="1852129"/>
              </a:tblGrid>
              <a:tr h="9242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70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163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Содержание главы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</a:t>
                      </a:r>
                      <a:r>
                        <a:rPr lang="ru-RU" sz="1500" baseline="0" dirty="0" smtClean="0"/>
                        <a:t> 499 000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17,1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163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</a:t>
                      </a:r>
                      <a:r>
                        <a:rPr lang="ru-RU" sz="1500" baseline="0" dirty="0" smtClean="0"/>
                        <a:t> 148 000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47,2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70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0111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Резервный фонд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30 000</a:t>
                      </a:r>
                      <a:endParaRPr lang="ru-RU" sz="16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0,3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89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139 000</a:t>
                      </a:r>
                      <a:endParaRPr lang="ru-RU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659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195 700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Осуществление расходов по разделам и подразделам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02133"/>
              </p:ext>
            </p:extLst>
          </p:nvPr>
        </p:nvGraphicFramePr>
        <p:xfrm>
          <a:off x="611560" y="1340769"/>
          <a:ext cx="7992888" cy="5040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208"/>
                <a:gridCol w="3339945"/>
                <a:gridCol w="2075077"/>
                <a:gridCol w="1767658"/>
              </a:tblGrid>
              <a:tr h="9119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6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23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0310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50 000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0,6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553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(дорожный фонд поселения)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879 000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67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641 200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7,3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67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310 000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3,5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67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438800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67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Физкультура и спорт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455 120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67">
                <a:tc gridSpan="2"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8 785 820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100,0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Осуществление расходов по разделам и подразделам(продолжение</a:t>
            </a:r>
            <a:r>
              <a:rPr lang="ru-RU" sz="2800" b="1" dirty="0" smtClean="0">
                <a:solidFill>
                  <a:srgbClr val="002060"/>
                </a:solidFill>
              </a:rPr>
              <a:t>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7498080" cy="48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dirty="0" smtClean="0"/>
              <a:t>	</a:t>
            </a:r>
          </a:p>
          <a:p>
            <a:pPr marL="0" indent="0" algn="ctr">
              <a:buNone/>
            </a:pPr>
            <a:r>
              <a:rPr lang="ru-RU" sz="3200" dirty="0" smtClean="0"/>
              <a:t>   Бюджет муниципального образования </a:t>
            </a:r>
            <a:r>
              <a:rPr lang="ru-RU" sz="3200" dirty="0" err="1" smtClean="0"/>
              <a:t>Пудовского</a:t>
            </a:r>
            <a:r>
              <a:rPr lang="ru-RU" sz="3200" dirty="0" smtClean="0"/>
              <a:t> сельского поселения принят в соответствии с требованиями и нормами действующего бюджетного законодательства.</a:t>
            </a:r>
          </a:p>
          <a:p>
            <a:pPr marL="0" indent="0" algn="just">
              <a:buNone/>
            </a:pPr>
            <a:r>
              <a:rPr lang="ru-RU" sz="3600" dirty="0"/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Заключение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11577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8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2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рамках проекта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предназначен, прежде всего, для жителей, не обладающих специальными знаниями в сфере бюджетного законодательства. Информация,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в данной презентации, знакомит жителей 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характеристиками бюджета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поселения. Надеемся, что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главный бухгалтер-финансист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М.В. Волкова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Уважаемые жители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Пудовского</a:t>
            </a:r>
            <a:r>
              <a:rPr lang="ru-RU" sz="3200" b="1" i="1" dirty="0" smtClean="0">
                <a:solidFill>
                  <a:srgbClr val="002060"/>
                </a:solidFill>
              </a:rPr>
              <a:t>  сельского поселения!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0"/>
            <a:ext cx="7632848" cy="497964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360000" algn="just">
              <a:spcBef>
                <a:spcPts val="0"/>
              </a:spcBef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принят Решением Совета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.12.2022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 бюджета муниципального образования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Пудовское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 поселение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Кривошеинского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Томской области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pPr marL="68580" indent="360000" algn="just">
              <a:spcBef>
                <a:spcPts val="0"/>
              </a:spcBef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бюджета: </a:t>
            </a:r>
          </a:p>
          <a:p>
            <a:pPr marL="411480" indent="0" algn="just">
              <a:spcBef>
                <a:spcPts val="0"/>
              </a:spcBef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Общий объем доходов бюджета муниципального образования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Пудовское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8 785 820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налоговые и неналоговые доходы в 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113 000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                                                 </a:t>
            </a:r>
          </a:p>
          <a:p>
            <a:pPr marL="411480" indent="0" algn="just">
              <a:spcBef>
                <a:spcPts val="0"/>
              </a:spcBef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расходов бюджета муниципального образования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Пудовское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785 820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 </a:t>
            </a:r>
          </a:p>
          <a:p>
            <a:pPr marL="411480" indent="0" algn="just">
              <a:spcBef>
                <a:spcPts val="0"/>
              </a:spcBef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Дефицит (профицит) местного бюджета в сумме 0,0 тыс. рублей.</a:t>
            </a: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Основные показатели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3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1</a:t>
            </a:r>
            <a:r>
              <a:rPr lang="ru-RU" dirty="0" smtClean="0">
                <a:solidFill>
                  <a:srgbClr val="002060"/>
                </a:solidFill>
              </a:rPr>
              <a:t>. Доходы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7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7632848" cy="4059813"/>
          </a:xfrm>
        </p:spPr>
        <p:txBody>
          <a:bodyPr/>
          <a:lstStyle/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товары (работы, услуги), реализуемые на территории Российской Федерации (акцизы)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налог)</a:t>
            </a: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Налоговые доходы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8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414561"/>
              </p:ext>
            </p:extLst>
          </p:nvPr>
        </p:nvGraphicFramePr>
        <p:xfrm>
          <a:off x="827584" y="1052736"/>
          <a:ext cx="7704856" cy="37889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70719"/>
                <a:gridCol w="1833253"/>
                <a:gridCol w="1400884"/>
              </a:tblGrid>
              <a:tr h="5273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6344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прибыль,</a:t>
                      </a:r>
                      <a:r>
                        <a:rPr lang="ru-RU" sz="1500" b="1" baseline="0" dirty="0" smtClean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 </a:t>
                      </a:r>
                      <a:r>
                        <a:rPr lang="ru-RU" sz="1500" b="1" dirty="0" smtClean="0"/>
                        <a:t>670 </a:t>
                      </a:r>
                      <a:r>
                        <a:rPr lang="ru-RU" sz="1500" b="1" dirty="0" smtClean="0"/>
                        <a:t>000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59,9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396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 </a:t>
                      </a:r>
                      <a:r>
                        <a:rPr lang="ru-RU" sz="1400" dirty="0" smtClean="0"/>
                        <a:t>670 </a:t>
                      </a:r>
                      <a:r>
                        <a:rPr lang="ru-RU" sz="1400" dirty="0" smtClean="0"/>
                        <a:t>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+mn-lt"/>
                          <a:cs typeface="+mn-cs"/>
                        </a:rPr>
                        <a:t>59,9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97605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товары (работы, услуги)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879</a:t>
                      </a:r>
                      <a:r>
                        <a:rPr lang="ru-RU" sz="1500" b="1" baseline="0" dirty="0" smtClean="0"/>
                        <a:t> </a:t>
                      </a:r>
                      <a:r>
                        <a:rPr lang="ru-RU" sz="1500" b="1" dirty="0" smtClean="0"/>
                        <a:t>000</a:t>
                      </a:r>
                      <a:endParaRPr lang="ru-RU" sz="15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31,6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6996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Акцизы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+mj-lt"/>
                          <a:cs typeface="Times New Roman" panose="02020603050405020304" pitchFamily="18" charset="0"/>
                        </a:rPr>
                        <a:t>879 </a:t>
                      </a:r>
                      <a:r>
                        <a:rPr lang="ru-RU" sz="1400" b="0" i="0" dirty="0" smtClean="0">
                          <a:latin typeface="+mj-lt"/>
                          <a:cs typeface="Times New Roman" panose="02020603050405020304" pitchFamily="18" charset="0"/>
                        </a:rPr>
                        <a:t>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</a:t>
                      </a:r>
                      <a:endParaRPr lang="ru-RU" sz="1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595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/>
                        <a:t>236 </a:t>
                      </a:r>
                      <a:r>
                        <a:rPr lang="ru-RU" sz="1500" b="1" dirty="0" smtClean="0"/>
                        <a:t>000</a:t>
                      </a:r>
                      <a:endParaRPr lang="ru-RU" sz="15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363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налог 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aseline="0" dirty="0" smtClean="0"/>
                        <a:t>41 </a:t>
                      </a:r>
                      <a:r>
                        <a:rPr lang="ru-RU" sz="1400" dirty="0" smtClean="0"/>
                        <a:t>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+mn-lt"/>
                          <a:cs typeface="+mn-cs"/>
                        </a:rPr>
                        <a:t>1,5</a:t>
                      </a:r>
                      <a:endParaRPr lang="ru-RU" sz="1400" i="0" dirty="0" smtClean="0">
                        <a:latin typeface="+mn-lt"/>
                        <a:cs typeface="+mn-cs"/>
                      </a:endParaRPr>
                    </a:p>
                  </a:txBody>
                  <a:tcPr anchor="ctr"/>
                </a:tc>
              </a:tr>
              <a:tr h="29135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земельный 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+mn-lt"/>
                          <a:cs typeface="+mn-cs"/>
                        </a:rPr>
                        <a:t>195 </a:t>
                      </a:r>
                      <a:r>
                        <a:rPr lang="ru-RU" sz="1400" i="0" dirty="0" smtClean="0">
                          <a:latin typeface="+mn-lt"/>
                          <a:cs typeface="+mn-cs"/>
                        </a:rPr>
                        <a:t>000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+mn-lt"/>
                          <a:cs typeface="+mn-cs"/>
                        </a:rPr>
                        <a:t>7,0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5922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2 </a:t>
                      </a:r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785</a:t>
                      </a:r>
                      <a:r>
                        <a:rPr lang="ru-RU" sz="1500" b="1" baseline="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000</a:t>
                      </a:r>
                      <a:endParaRPr lang="ru-RU" sz="1500" b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100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96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696744" cy="50405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 в местный бюджет 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2017713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57" y="4797153"/>
            <a:ext cx="2462213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178" y="4797153"/>
            <a:ext cx="209073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915" y="4797153"/>
            <a:ext cx="1798637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9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 (арендная плата за пользование имуществом, земельных участков) 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 продажи материальных и нематериальных активов (доходы от продажи основных средств)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рочие поступления от использования имущества (найма жилого помещения)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Неналоговые </a:t>
            </a:r>
            <a:r>
              <a:rPr lang="ru-RU" dirty="0">
                <a:solidFill>
                  <a:srgbClr val="002060"/>
                </a:solidFill>
              </a:rPr>
              <a:t>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509120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821239"/>
              </p:ext>
            </p:extLst>
          </p:nvPr>
        </p:nvGraphicFramePr>
        <p:xfrm>
          <a:off x="971601" y="1412776"/>
          <a:ext cx="7344815" cy="340118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528391"/>
                <a:gridCol w="1728192"/>
                <a:gridCol w="2088232"/>
              </a:tblGrid>
              <a:tr h="7341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Доходы</a:t>
                      </a:r>
                      <a:r>
                        <a:rPr lang="ru-RU" sz="1500" baseline="0" dirty="0" smtClean="0"/>
                        <a:t> от сдачи в аренду имущества</a:t>
                      </a:r>
                      <a:endParaRPr lang="ru-RU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294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89,6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Прочие поступления от использования имущества (найма жилого</a:t>
                      </a:r>
                      <a:r>
                        <a:rPr lang="ru-RU" sz="1500" baseline="0" dirty="0" smtClean="0"/>
                        <a:t> помещения</a:t>
                      </a:r>
                      <a:r>
                        <a:rPr lang="ru-RU" sz="15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32 000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Доходы</a:t>
                      </a:r>
                      <a:r>
                        <a:rPr lang="ru-RU" sz="1500" baseline="0" dirty="0" smtClean="0"/>
                        <a:t> от сдачи в аренду земли, находящиеся в собственности сельских поселений</a:t>
                      </a:r>
                      <a:endParaRPr lang="ru-RU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основных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328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000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доходов 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16910"/>
            <a:ext cx="2090737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273" y="4916910"/>
            <a:ext cx="2084387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660" y="4926930"/>
            <a:ext cx="2017713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73" y="4920580"/>
            <a:ext cx="2157413" cy="18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2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/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err="1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безвозмездных поступлений состоят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учета)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(из бюджетов Томской области  и </a:t>
            </a:r>
            <a:r>
              <a:rPr lang="ru-RU" sz="1500" dirty="0" err="1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Кривошеинского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Безвозмездные поступления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3138</TotalTime>
  <Words>452</Words>
  <Application>Microsoft Office PowerPoint</Application>
  <PresentationFormat>Экран (4:3)</PresentationFormat>
  <Paragraphs>180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Бумажная</vt:lpstr>
      <vt:lpstr>1_Бумажная</vt:lpstr>
      <vt:lpstr>БЮДЖЕТ ДЛЯ ГРАЖДАН</vt:lpstr>
      <vt:lpstr>Уважаемые жители Пудовского  сельского поселения!</vt:lpstr>
      <vt:lpstr>Основные показатели</vt:lpstr>
      <vt:lpstr>1. Доходы</vt:lpstr>
      <vt:lpstr>Налоговые доходы</vt:lpstr>
      <vt:lpstr>Поступление налоговых доходов в местный бюджет на 2023 год</vt:lpstr>
      <vt:lpstr>Неналоговые доходы</vt:lpstr>
      <vt:lpstr>Поступление неналоговых доходов на 2023 год</vt:lpstr>
      <vt:lpstr>Безвозмездные поступления</vt:lpstr>
      <vt:lpstr> Доходы от безвозмездных  поступлений</vt:lpstr>
      <vt:lpstr>2.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550</cp:revision>
  <dcterms:created xsi:type="dcterms:W3CDTF">2014-05-15T13:46:29Z</dcterms:created>
  <dcterms:modified xsi:type="dcterms:W3CDTF">2024-04-14T12:36:27Z</dcterms:modified>
</cp:coreProperties>
</file>